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63" r:id="rId2"/>
    <p:sldId id="264" r:id="rId3"/>
    <p:sldId id="268" r:id="rId4"/>
    <p:sldId id="269" r:id="rId5"/>
    <p:sldId id="270" r:id="rId6"/>
    <p:sldId id="272" r:id="rId7"/>
    <p:sldId id="273" r:id="rId8"/>
    <p:sldId id="274" r:id="rId9"/>
    <p:sldId id="275" r:id="rId10"/>
    <p:sldId id="276" r:id="rId11"/>
    <p:sldId id="277" r:id="rId12"/>
    <p:sldId id="278" r:id="rId13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DF5FF"/>
    <a:srgbClr val="D0E5FF"/>
    <a:srgbClr val="293695"/>
    <a:srgbClr val="F20000"/>
    <a:srgbClr val="FF6969"/>
    <a:srgbClr val="DCDCDC"/>
    <a:srgbClr val="A6A6A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895" autoAdjust="0"/>
    <p:restoredTop sz="77230" autoAdjust="0"/>
  </p:normalViewPr>
  <p:slideViewPr>
    <p:cSldViewPr snapToObjects="1">
      <p:cViewPr varScale="1">
        <p:scale>
          <a:sx n="79" d="100"/>
          <a:sy n="79" d="100"/>
        </p:scale>
        <p:origin x="-1440" y="-1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>
      <p:cViewPr varScale="1">
        <p:scale>
          <a:sx n="40" d="100"/>
          <a:sy n="40" d="100"/>
        </p:scale>
        <p:origin x="-2272" y="-120"/>
      </p:cViewPr>
      <p:guideLst>
        <p:guide orient="horz" pos="2880"/>
        <p:guide pos="2160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printerSettings" Target="printerSettings/printerSettings1.bin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FB04977F-DDA0-45ED-AA8B-0240B111B550}" type="datetime1">
              <a:rPr lang="en-GB" altLang="en-US"/>
              <a:pPr>
                <a:defRPr/>
              </a:pPr>
              <a:t>22/09/16</a:t>
            </a:fld>
            <a:endParaRPr lang="en-GB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F3A3FA41-FDA4-41D2-AE77-2FB9C3E2369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4223610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MS PGothic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MS PGothic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MS PGothic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MS PGothic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MS PGothic" panose="020B0600070205080204" pitchFamily="34" charset="-128"/>
                <a:cs typeface="MS PGothic" charset="0"/>
              </a:rPr>
              <a:t>So far, we’ve spent a lot of time talking about details of teaching and learning.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MS PGothic" panose="020B0600070205080204" pitchFamily="34" charset="-128"/>
                <a:cs typeface="MS PGothic" charset="0"/>
              </a:rPr>
              <a:t>We’ve talked about Software Carpentry and Data Carpentry teaching more specifically.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MS PGothic" panose="020B0600070205080204" pitchFamily="34" charset="-128"/>
                <a:cs typeface="MS PGothic" charset="0"/>
              </a:rPr>
              <a:t>So to wrap up the training, we’re going to go back and look a bit more at lessons</a:t>
            </a:r>
          </a:p>
          <a:p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MS PGothic" panose="020B0600070205080204" pitchFamily="34" charset="-128"/>
                <a:cs typeface="MS PGothic" charset="0"/>
              </a:rPr>
              <a:t> - the actual content that you will be preparing and teaching as a Software/Data Carpentry instructor.</a:t>
            </a:r>
          </a:p>
          <a:p>
            <a:endParaRPr lang="en-US" sz="1200" b="0" i="0" kern="1200" dirty="0" smtClean="0">
              <a:solidFill>
                <a:schemeClr val="tx1"/>
              </a:solidFill>
              <a:effectLst/>
              <a:latin typeface="+mn-lt"/>
              <a:ea typeface="MS PGothic" panose="020B0600070205080204" pitchFamily="34" charset="-128"/>
              <a:cs typeface="MS PGothic" charset="0"/>
            </a:endParaRPr>
          </a:p>
          <a:p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MS PGothic" panose="020B0600070205080204" pitchFamily="34" charset="-128"/>
                <a:cs typeface="MS PGothic" charset="0"/>
              </a:rPr>
              <a:t> This will two forms:</a:t>
            </a:r>
          </a:p>
          <a:p>
            <a:r>
              <a:rPr lang="en-US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MS PGothic" panose="020B0600070205080204" pitchFamily="34" charset="-128"/>
                <a:cs typeface="MS PGothic" charset="0"/>
              </a:rPr>
              <a:t> - W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MS PGothic" panose="020B0600070205080204" pitchFamily="34" charset="-128"/>
                <a:cs typeface="MS PGothic" charset="0"/>
              </a:rPr>
              <a:t>e’ll talk about lesson design generally</a:t>
            </a:r>
          </a:p>
          <a:p>
            <a:r>
              <a:rPr lang="en-US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MS PGothic" panose="020B0600070205080204" pitchFamily="34" charset="-128"/>
                <a:cs typeface="MS PGothic" charset="0"/>
              </a:rPr>
              <a:t> - A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MS PGothic" panose="020B0600070205080204" pitchFamily="34" charset="-128"/>
                <a:cs typeface="MS PGothic" charset="0"/>
              </a:rPr>
              <a:t>bout the Software and Data Carpentry lessons in particular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3A3FA41-FDA4-41D2-AE77-2FB9C3E2369B}" type="slidenum">
              <a:rPr lang="en-GB" altLang="en-US" smtClean="0"/>
              <a:pPr>
                <a:defRPr/>
              </a:pPr>
              <a:t>1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151473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1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3A3FA41-FDA4-41D2-AE77-2FB9C3E2369B}" type="slidenum">
              <a:rPr lang="en-GB" altLang="en-US" smtClean="0"/>
              <a:pPr>
                <a:defRPr/>
              </a:pPr>
              <a:t>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070681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MS PGothic" panose="020B0600070205080204" pitchFamily="34" charset="-128"/>
                <a:cs typeface="MS PGothic" charset="0"/>
              </a:rPr>
              <a:t>Summative and formative assessments help instructors figure out what they’re going to teach, but in order to communicate that to learners and other instructors, we should also write </a:t>
            </a:r>
            <a:r>
              <a:rPr lang="en-US" sz="1200" b="0" i="1" kern="1200" dirty="0" smtClean="0">
                <a:solidFill>
                  <a:schemeClr val="tx1"/>
                </a:solidFill>
                <a:effectLst/>
                <a:latin typeface="+mn-lt"/>
                <a:ea typeface="MS PGothic" panose="020B0600070205080204" pitchFamily="34" charset="-128"/>
                <a:cs typeface="MS PGothic" charset="0"/>
              </a:rPr>
              <a:t>learning objectives</a:t>
            </a:r>
            <a:endParaRPr lang="en-US" sz="1200" b="0" i="0" kern="1200" dirty="0" smtClean="0">
              <a:solidFill>
                <a:schemeClr val="tx1"/>
              </a:solidFill>
              <a:effectLst/>
              <a:latin typeface="+mn-lt"/>
              <a:ea typeface="MS PGothic" panose="020B0600070205080204" pitchFamily="34" charset="-128"/>
              <a:cs typeface="MS PGothic" charset="0"/>
            </a:endParaRPr>
          </a:p>
          <a:p>
            <a:endParaRPr lang="en-US" sz="1200" b="0" i="0" kern="1200" dirty="0" smtClean="0">
              <a:solidFill>
                <a:schemeClr val="tx1"/>
              </a:solidFill>
              <a:effectLst/>
              <a:latin typeface="+mn-lt"/>
              <a:ea typeface="MS PGothic" panose="020B0600070205080204" pitchFamily="34" charset="-128"/>
              <a:cs typeface="MS PGothic" charset="0"/>
            </a:endParaRPr>
          </a:p>
          <a:p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MS PGothic" panose="020B0600070205080204" pitchFamily="34" charset="-128"/>
                <a:cs typeface="MS PGothic" charset="0"/>
              </a:rPr>
              <a:t>e.g.</a:t>
            </a:r>
            <a:r>
              <a:rPr lang="en-US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MS PGothic" panose="020B0600070205080204" pitchFamily="34" charset="-128"/>
                <a:cs typeface="MS PGothic" charset="0"/>
              </a:rPr>
              <a:t> ‘understand </a:t>
            </a:r>
            <a:r>
              <a:rPr lang="en-US" sz="1200" b="0" i="0" kern="1200" baseline="0" dirty="0" err="1" smtClean="0">
                <a:solidFill>
                  <a:schemeClr val="tx1"/>
                </a:solidFill>
                <a:effectLst/>
                <a:latin typeface="+mn-lt"/>
                <a:ea typeface="MS PGothic" panose="020B0600070205080204" pitchFamily="34" charset="-128"/>
                <a:cs typeface="MS PGothic" charset="0"/>
              </a:rPr>
              <a:t>git</a:t>
            </a:r>
            <a:r>
              <a:rPr lang="en-US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MS PGothic" panose="020B0600070205080204" pitchFamily="34" charset="-128"/>
                <a:cs typeface="MS PGothic" charset="0"/>
              </a:rPr>
              <a:t>’ – what are they learning exactly? Unverifiable!</a:t>
            </a:r>
            <a:endParaRPr lang="en-GB" sz="1200" b="0" i="0" kern="1200" baseline="0" dirty="0" smtClean="0">
              <a:solidFill>
                <a:schemeClr val="tx1"/>
              </a:solidFill>
              <a:effectLst/>
              <a:latin typeface="+mn-lt"/>
              <a:ea typeface="MS PGothic" panose="020B0600070205080204" pitchFamily="34" charset="-128"/>
              <a:cs typeface="MS PGothic" charset="0"/>
            </a:endParaRPr>
          </a:p>
          <a:p>
            <a:endParaRPr lang="en-US" sz="1200" b="0" i="0" kern="1200" baseline="0" dirty="0" smtClean="0">
              <a:solidFill>
                <a:schemeClr val="tx1"/>
              </a:solidFill>
              <a:effectLst/>
              <a:latin typeface="+mn-lt"/>
              <a:ea typeface="MS PGothic" panose="020B0600070205080204" pitchFamily="34" charset="-128"/>
              <a:cs typeface="MS PGothic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3A3FA41-FDA4-41D2-AE77-2FB9C3E2369B}" type="slidenum">
              <a:rPr lang="en-GB" altLang="en-US" smtClean="0"/>
              <a:pPr>
                <a:defRPr/>
              </a:pPr>
              <a:t>3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546131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rtl="0" fontAlgn="base"/>
            <a:r>
              <a:rPr lang="en-US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MS PGothic" panose="020B0600070205080204" pitchFamily="34" charset="-128"/>
                <a:cs typeface="MS PGothic" charset="0"/>
              </a:rPr>
              <a:t>First published in 1956</a:t>
            </a:r>
          </a:p>
          <a:p>
            <a:pPr rtl="0" fontAlgn="base"/>
            <a:r>
              <a:rPr lang="en-US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MS PGothic" panose="020B0600070205080204" pitchFamily="34" charset="-128"/>
                <a:cs typeface="MS PGothic" charset="0"/>
              </a:rPr>
              <a:t>More recent efforts are Wiggins and </a:t>
            </a:r>
            <a:r>
              <a:rPr lang="en-US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MS PGothic" panose="020B0600070205080204" pitchFamily="34" charset="-128"/>
                <a:cs typeface="MS PGothic" charset="0"/>
              </a:rPr>
              <a:t>McTighe’s</a:t>
            </a:r>
            <a:r>
              <a:rPr lang="en-US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MS PGothic" panose="020B0600070205080204" pitchFamily="34" charset="-128"/>
                <a:cs typeface="MS PGothic" charset="0"/>
              </a:rPr>
              <a:t> facets of understanding and Fink’s taxonomy from his book Creating Significant Learning Experiences</a:t>
            </a:r>
          </a:p>
          <a:p>
            <a:pPr rtl="0" fontAlgn="base"/>
            <a:r>
              <a:rPr lang="en-US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MS PGothic" panose="020B0600070205080204" pitchFamily="34" charset="-128"/>
                <a:cs typeface="MS PGothic" charset="0"/>
              </a:rPr>
              <a:t>Will focus on Bloom’s taxonomy for our course</a:t>
            </a:r>
            <a:endParaRPr lang="en-GB" dirty="0" smtClean="0"/>
          </a:p>
          <a:p>
            <a:endParaRPr lang="en-GB" dirty="0" smtClean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3A3FA41-FDA4-41D2-AE77-2FB9C3E2369B}" type="slidenum">
              <a:rPr lang="en-GB" altLang="en-US" smtClean="0"/>
              <a:pPr>
                <a:defRPr/>
              </a:pPr>
              <a:t>4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1178246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3A3FA41-FDA4-41D2-AE77-2FB9C3E2369B}" type="slidenum">
              <a:rPr lang="en-GB" altLang="en-US" smtClean="0"/>
              <a:pPr>
                <a:defRPr/>
              </a:pPr>
              <a:t>6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8867329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/>
              <a:t>Software and</a:t>
            </a:r>
            <a:r>
              <a:rPr lang="en-GB" baseline="0" dirty="0" smtClean="0"/>
              <a:t> Data Carpentry lessons n</a:t>
            </a:r>
            <a:r>
              <a:rPr lang="en-GB" dirty="0" smtClean="0"/>
              <a:t>ot all developed using RID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3A3FA41-FDA4-41D2-AE77-2FB9C3E2369B}" type="slidenum">
              <a:rPr lang="en-GB" altLang="en-US" smtClean="0"/>
              <a:pPr>
                <a:defRPr/>
              </a:pPr>
              <a:t>8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506366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/>
              <a:t>Software and</a:t>
            </a:r>
            <a:r>
              <a:rPr lang="en-GB" baseline="0" dirty="0" smtClean="0"/>
              <a:t> Data Carpentry lessons n</a:t>
            </a:r>
            <a:r>
              <a:rPr lang="en-GB" dirty="0" smtClean="0"/>
              <a:t>ot all developed using RID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3A3FA41-FDA4-41D2-AE77-2FB9C3E2369B}" type="slidenum">
              <a:rPr lang="en-GB" altLang="en-US" smtClean="0"/>
              <a:pPr>
                <a:defRPr/>
              </a:pPr>
              <a:t>9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9394503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/>
              <a:t>Software and</a:t>
            </a:r>
            <a:r>
              <a:rPr lang="en-GB" baseline="0" dirty="0" smtClean="0"/>
              <a:t> Data Carpentry lessons n</a:t>
            </a:r>
            <a:r>
              <a:rPr lang="en-GB" dirty="0" smtClean="0"/>
              <a:t>ot all developed using RID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3A3FA41-FDA4-41D2-AE77-2FB9C3E2369B}" type="slidenum">
              <a:rPr lang="en-GB" altLang="en-US" smtClean="0"/>
              <a:pPr>
                <a:defRPr/>
              </a:pPr>
              <a:t>10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8179751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/>
              <a:t>Software and</a:t>
            </a:r>
            <a:r>
              <a:rPr lang="en-GB" baseline="0" dirty="0" smtClean="0"/>
              <a:t> Data Carpentry lessons n</a:t>
            </a:r>
            <a:r>
              <a:rPr lang="en-GB" dirty="0" smtClean="0"/>
              <a:t>ot all developed using RID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3A3FA41-FDA4-41D2-AE77-2FB9C3E2369B}" type="slidenum">
              <a:rPr lang="en-GB" altLang="en-US" smtClean="0"/>
              <a:pPr>
                <a:defRPr/>
              </a:pPr>
              <a:t>11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618187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29369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333375" y="1700808"/>
            <a:ext cx="8451093" cy="4753966"/>
          </a:xfrm>
        </p:spPr>
        <p:txBody>
          <a:bodyPr/>
          <a:lstStyle>
            <a:lvl1pPr marL="0" indent="0">
              <a:buNone/>
              <a:defRPr kumimoji="0" lang="en-US" sz="32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  <a:uLnTx/>
                <a:uFillTx/>
              </a:defRPr>
            </a:lvl1pPr>
          </a:lstStyle>
          <a:p>
            <a:pPr lvl="0"/>
            <a:endParaRPr kumimoji="0" lang="en-US" sz="7200" b="0" i="0" u="none" strike="noStrike" kern="120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>
                <a:outerShdw blurRad="50800" dist="38100" dir="2700000" algn="tl" rotWithShape="0">
                  <a:srgbClr val="000000">
                    <a:alpha val="43000"/>
                  </a:srgbClr>
                </a:outerShdw>
              </a:effectLst>
              <a:uLnTx/>
              <a:uFillTx/>
              <a:latin typeface="+mn-lt"/>
              <a:ea typeface="+mj-ea"/>
              <a:cs typeface="+mj-cs"/>
            </a:endParaRPr>
          </a:p>
          <a:p>
            <a:pPr lvl="0"/>
            <a:r>
              <a:rPr kumimoji="0" lang="en-US" sz="7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  <a:uLnTx/>
                <a:uFillTx/>
                <a:latin typeface="+mn-lt"/>
                <a:ea typeface="+mj-ea"/>
                <a:cs typeface="+mj-cs"/>
              </a:rPr>
              <a:t>&lt;main title&gt;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  <a:uLnTx/>
                <a:uFillTx/>
                <a:latin typeface="+mn-lt"/>
                <a:ea typeface="+mj-ea"/>
                <a:cs typeface="+mj-cs"/>
              </a:rPr>
              <a:t/>
            </a:r>
            <a:b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  <a:uLnTx/>
                <a:uFillTx/>
                <a:latin typeface="+mn-lt"/>
                <a:ea typeface="+mj-ea"/>
                <a:cs typeface="+mj-cs"/>
              </a:rPr>
            </a:br>
            <a:endParaRPr kumimoji="0" lang="en-US" sz="1800" b="0" i="0" u="none" strike="noStrike" kern="120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>
                <a:outerShdw blurRad="50800" dist="38100" dir="2700000" algn="tl" rotWithShape="0">
                  <a:srgbClr val="000000">
                    <a:alpha val="43000"/>
                  </a:srgbClr>
                </a:outerShdw>
              </a:effectLst>
              <a:uLnTx/>
              <a:uFillTx/>
              <a:latin typeface="+mn-lt"/>
              <a:ea typeface="+mj-ea"/>
              <a:cs typeface="+mj-cs"/>
            </a:endParaRPr>
          </a:p>
          <a:p>
            <a:pPr lvl="0"/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  <a:uLnTx/>
                <a:uFillTx/>
                <a:latin typeface="+mn-lt"/>
                <a:ea typeface="+mj-ea"/>
                <a:cs typeface="+mj-cs"/>
              </a:rPr>
              <a:t/>
            </a:r>
            <a:b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  <a:uLnTx/>
                <a:uFillTx/>
                <a:latin typeface="+mn-lt"/>
                <a:ea typeface="+mj-ea"/>
                <a:cs typeface="+mj-cs"/>
              </a:rPr>
            </a:b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  <a:uLnTx/>
                <a:uFillTx/>
                <a:latin typeface="+mn-lt"/>
                <a:ea typeface="+mj-ea"/>
                <a:cs typeface="+mj-cs"/>
              </a:rPr>
              <a:t>&lt;event&gt;</a:t>
            </a:r>
          </a:p>
          <a:p>
            <a:pPr lvl="0"/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  <a:uLnTx/>
                <a:uFillTx/>
                <a:latin typeface="+mn-lt"/>
                <a:ea typeface="+mj-ea"/>
                <a:cs typeface="+mj-cs"/>
              </a:rPr>
              <a:t>&lt;date&gt;</a:t>
            </a:r>
          </a:p>
          <a:p>
            <a:pPr lvl="0"/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  <a:uLnTx/>
                <a:uFillTx/>
                <a:latin typeface="+mn-lt"/>
                <a:ea typeface="+mj-ea"/>
                <a:cs typeface="+mj-cs"/>
              </a:rPr>
              <a:t>&lt;presenter&gt;</a:t>
            </a:r>
            <a:b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  <a:uLnTx/>
                <a:uFillTx/>
                <a:latin typeface="+mn-lt"/>
                <a:ea typeface="+mj-ea"/>
                <a:cs typeface="+mj-cs"/>
              </a:rPr>
            </a:b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  <a:uLnTx/>
                <a:uFillTx/>
                <a:latin typeface="+mn-lt"/>
                <a:ea typeface="+mj-ea"/>
                <a:cs typeface="+mj-cs"/>
              </a:rPr>
              <a:t>&lt;email&gt;</a:t>
            </a:r>
            <a:b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>
                  <a:outerShdw blurRad="50800" dist="38100" dir="2700000" algn="tl" rotWithShape="0">
                    <a:srgbClr val="000000">
                      <a:alpha val="43000"/>
                    </a:srgbClr>
                  </a:outerShdw>
                </a:effectLst>
                <a:uLnTx/>
                <a:uFillTx/>
                <a:latin typeface="+mn-lt"/>
                <a:ea typeface="+mj-ea"/>
                <a:cs typeface="+mj-cs"/>
              </a:rPr>
            </a:br>
            <a:endParaRPr lang="en-GB" altLang="en-US" dirty="0" smtClean="0"/>
          </a:p>
          <a:p>
            <a:pPr lvl="0"/>
            <a:endParaRPr lang="en-GB" dirty="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2220" y="404663"/>
            <a:ext cx="1656184" cy="1104811"/>
          </a:xfrm>
          <a:prstGeom prst="rect">
            <a:avLst/>
          </a:prstGeom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1580" y="404664"/>
            <a:ext cx="2556284" cy="1084935"/>
          </a:xfrm>
          <a:prstGeom prst="rect">
            <a:avLst/>
          </a:prstGeom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37924721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4325" y="131763"/>
            <a:ext cx="6886575" cy="1143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3375" y="1600200"/>
            <a:ext cx="8353425" cy="470912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D66E33-99A2-43AD-BC48-D41681E55B8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170851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order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http://img.docstoccdn.com/thumb/orig/856417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91" t="2280" r="1578" b="2283"/>
          <a:stretch>
            <a:fillRect/>
          </a:stretch>
        </p:blipFill>
        <p:spPr bwMode="auto">
          <a:xfrm>
            <a:off x="0" y="0"/>
            <a:ext cx="9144000" cy="6524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31541" y="1520788"/>
            <a:ext cx="8255260" cy="4572508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1580" y="368660"/>
            <a:ext cx="7560840" cy="978112"/>
          </a:xfrm>
        </p:spPr>
        <p:txBody>
          <a:bodyPr/>
          <a:lstStyle>
            <a:lvl1pPr>
              <a:defRPr baseline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6553200" y="6524625"/>
            <a:ext cx="2133600" cy="29527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8A72D0A-12D8-4850-B6FB-BAB9C4578CD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462192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0372C55-F32C-714E-85D4-4C85D67E2D89}" type="datetimeFigureOut">
              <a:rPr lang="en-US" smtClean="0"/>
              <a:t>22/09/16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FC98C-2777-2A49-93CE-F68CEAF031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03295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theme" Target="../theme/theme1.xml"/><Relationship Id="rId6" Type="http://schemas.openxmlformats.org/officeDocument/2006/relationships/image" Target="../media/image1.png"/><Relationship Id="rId7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 userDrawn="1"/>
        </p:nvSpPr>
        <p:spPr>
          <a:xfrm>
            <a:off x="0" y="0"/>
            <a:ext cx="9144000" cy="1381125"/>
          </a:xfrm>
          <a:prstGeom prst="rect">
            <a:avLst/>
          </a:prstGeom>
          <a:solidFill>
            <a:srgbClr val="29369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314325" y="131763"/>
            <a:ext cx="6886575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333375" y="1600200"/>
            <a:ext cx="8353425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454775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61E6E8B1-5B53-460A-A327-28C8D6CDA0C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04726" y="656692"/>
            <a:ext cx="1055429" cy="704058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16316" y="24562"/>
            <a:ext cx="1489402" cy="63213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4" r:id="rId2"/>
    <p:sldLayoutId id="2147483686" r:id="rId3"/>
    <p:sldLayoutId id="2147483687" r:id="rId4"/>
  </p:sldLayoutIdLs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bg1"/>
          </a:solidFill>
          <a:latin typeface="+mj-lt"/>
          <a:ea typeface="MS PGothic" panose="020B0600070205080204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alibri" pitchFamily="34" charset="0"/>
          <a:ea typeface="MS PGothic" panose="020B0600070205080204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alibri" pitchFamily="34" charset="0"/>
          <a:ea typeface="MS PGothic" panose="020B0600070205080204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alibri" pitchFamily="34" charset="0"/>
          <a:ea typeface="MS PGothic" panose="020B0600070205080204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alibri" pitchFamily="34" charset="0"/>
          <a:ea typeface="MS PGothic" panose="020B0600070205080204" pitchFamily="34" charset="-128"/>
          <a:cs typeface="MS PGothic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MS PGothic" panose="020B0600070205080204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§"/>
        <a:defRPr sz="2800" kern="1200">
          <a:solidFill>
            <a:schemeClr val="tx1"/>
          </a:solidFill>
          <a:latin typeface="+mn-lt"/>
          <a:ea typeface="MS PGothic" panose="020B0600070205080204" pitchFamily="34" charset="-128"/>
          <a:cs typeface="MS PGothic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MS PGothic" panose="020B0600070205080204" pitchFamily="34" charset="-128"/>
          <a:cs typeface="MS PGothic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MS PGothic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MS PGothic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algn="ctr"/>
            <a:r>
              <a:rPr lang="en-GB" sz="8000" dirty="0" smtClean="0"/>
              <a:t>Lessons and Objectives</a:t>
            </a: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6034072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1079612" y="2348880"/>
            <a:ext cx="7839025" cy="3240360"/>
            <a:chOff x="1079612" y="2348880"/>
            <a:chExt cx="7839025" cy="3240360"/>
          </a:xfrm>
        </p:grpSpPr>
        <p:sp>
          <p:nvSpPr>
            <p:cNvPr id="11" name="TextBox 10"/>
            <p:cNvSpPr txBox="1"/>
            <p:nvPr/>
          </p:nvSpPr>
          <p:spPr>
            <a:xfrm>
              <a:off x="1079612" y="2348880"/>
              <a:ext cx="7200800" cy="540060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</p:spPr>
          <p:txBody>
            <a:bodyPr wrap="square" rtlCol="0">
              <a:spAutoFit/>
            </a:bodyPr>
            <a:lstStyle/>
            <a:p>
              <a:endParaRPr lang="en-GB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6038317" y="2357586"/>
              <a:ext cx="2880320" cy="3231654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</p:spPr>
          <p:txBody>
            <a:bodyPr wrap="square" rtlCol="0">
              <a:noAutofit/>
            </a:bodyPr>
            <a:lstStyle/>
            <a:p>
              <a:r>
                <a:rPr lang="en-GB" sz="2400" b="1" dirty="0" smtClean="0"/>
                <a:t>Main aims</a:t>
              </a:r>
            </a:p>
            <a:p>
              <a:endParaRPr lang="en-GB" dirty="0"/>
            </a:p>
            <a:p>
              <a:r>
                <a:rPr lang="en-GB" dirty="0" smtClean="0"/>
                <a:t>To teach:</a:t>
              </a:r>
            </a:p>
            <a:p>
              <a:endParaRPr lang="en-GB" dirty="0" smtClean="0"/>
            </a:p>
            <a:p>
              <a:pPr marL="285750" indent="-285750">
                <a:buFont typeface="Arial" charset="0"/>
                <a:buChar char="•"/>
              </a:pPr>
              <a:r>
                <a:rPr lang="en-GB" dirty="0" smtClean="0"/>
                <a:t>How to keep track of work</a:t>
              </a:r>
            </a:p>
            <a:p>
              <a:pPr marL="285750" indent="-285750">
                <a:buFont typeface="Arial" charset="0"/>
                <a:buChar char="•"/>
              </a:pPr>
              <a:r>
                <a:rPr lang="en-GB" dirty="0" smtClean="0"/>
                <a:t>How to collaborate with other people online</a:t>
              </a:r>
            </a:p>
            <a:p>
              <a:pPr marL="285750" indent="-285750">
                <a:buFont typeface="Arial" charset="0"/>
                <a:buChar char="•"/>
              </a:pPr>
              <a:r>
                <a:rPr lang="en-GB" dirty="0" smtClean="0"/>
                <a:t>Enough about privacy and licensing to make sensible decisions</a:t>
              </a:r>
              <a:endParaRPr lang="en-GB"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Software Carpentry Lessons – In Practice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3375" y="1600200"/>
            <a:ext cx="4958705" cy="5105164"/>
          </a:xfrm>
        </p:spPr>
        <p:txBody>
          <a:bodyPr>
            <a:normAutofit fontScale="85000" lnSpcReduction="10000"/>
          </a:bodyPr>
          <a:lstStyle/>
          <a:p>
            <a:r>
              <a:rPr lang="en-GB" dirty="0" smtClean="0"/>
              <a:t>Most commonly used</a:t>
            </a:r>
          </a:p>
          <a:p>
            <a:pPr lvl="1"/>
            <a:r>
              <a:rPr lang="en-GB" dirty="0" smtClean="0"/>
              <a:t>The Unix Shell</a:t>
            </a:r>
          </a:p>
          <a:p>
            <a:pPr lvl="1"/>
            <a:r>
              <a:rPr lang="en-GB" dirty="0" smtClean="0"/>
              <a:t>Version Control with Git</a:t>
            </a:r>
          </a:p>
          <a:p>
            <a:pPr lvl="1"/>
            <a:r>
              <a:rPr lang="en-GB" dirty="0" smtClean="0"/>
              <a:t>Programming with Python</a:t>
            </a:r>
          </a:p>
          <a:p>
            <a:pPr lvl="1"/>
            <a:r>
              <a:rPr lang="en-GB" dirty="0" smtClean="0"/>
              <a:t>Programming with R</a:t>
            </a:r>
          </a:p>
          <a:p>
            <a:pPr lvl="1"/>
            <a:r>
              <a:rPr lang="en-GB" dirty="0" smtClean="0"/>
              <a:t>R for Reproducible Scientific Analysis</a:t>
            </a:r>
          </a:p>
          <a:p>
            <a:r>
              <a:rPr lang="en-GB" dirty="0" smtClean="0"/>
              <a:t>Others</a:t>
            </a:r>
          </a:p>
          <a:p>
            <a:pPr lvl="1"/>
            <a:r>
              <a:rPr lang="en-GB" dirty="0" smtClean="0"/>
              <a:t>Version Control with Mercurial</a:t>
            </a:r>
          </a:p>
          <a:p>
            <a:pPr lvl="1"/>
            <a:r>
              <a:rPr lang="en-GB" dirty="0" smtClean="0"/>
              <a:t>Using Databases with SQL</a:t>
            </a:r>
          </a:p>
          <a:p>
            <a:pPr lvl="1"/>
            <a:r>
              <a:rPr lang="en-GB" dirty="0" smtClean="0"/>
              <a:t>Programming with MATLAB</a:t>
            </a:r>
          </a:p>
          <a:p>
            <a:pPr lvl="1"/>
            <a:r>
              <a:rPr lang="en-GB" dirty="0" smtClean="0"/>
              <a:t>Automation and Make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69991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1079612" y="2780928"/>
            <a:ext cx="7839025" cy="4071357"/>
            <a:chOff x="1079612" y="2780928"/>
            <a:chExt cx="7839025" cy="4071357"/>
          </a:xfrm>
        </p:grpSpPr>
        <p:sp>
          <p:nvSpPr>
            <p:cNvPr id="16" name="TextBox 15"/>
            <p:cNvSpPr txBox="1"/>
            <p:nvPr/>
          </p:nvSpPr>
          <p:spPr>
            <a:xfrm>
              <a:off x="1079612" y="5157192"/>
              <a:ext cx="7200800" cy="936104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</p:spPr>
          <p:txBody>
            <a:bodyPr wrap="square" rtlCol="0">
              <a:noAutofit/>
            </a:bodyPr>
            <a:lstStyle/>
            <a:p>
              <a:endParaRPr lang="en-GB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1079612" y="2780928"/>
              <a:ext cx="7200800" cy="1584176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</p:spPr>
          <p:txBody>
            <a:bodyPr wrap="square" rtlCol="0">
              <a:noAutofit/>
            </a:bodyPr>
            <a:lstStyle/>
            <a:p>
              <a:endParaRPr lang="en-GB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6038317" y="2789634"/>
              <a:ext cx="2880320" cy="4062651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</p:spPr>
          <p:txBody>
            <a:bodyPr wrap="square" rtlCol="0">
              <a:spAutoFit/>
            </a:bodyPr>
            <a:lstStyle/>
            <a:p>
              <a:r>
                <a:rPr lang="en-GB" sz="2400" b="1" dirty="0" smtClean="0"/>
                <a:t>Main aims</a:t>
              </a:r>
            </a:p>
            <a:p>
              <a:endParaRPr lang="en-GB" dirty="0"/>
            </a:p>
            <a:p>
              <a:r>
                <a:rPr lang="en-GB" dirty="0" smtClean="0"/>
                <a:t>To teach building modular programs out of small functions that can be</a:t>
              </a:r>
            </a:p>
            <a:p>
              <a:pPr marL="285750" indent="-285750">
                <a:buFont typeface="Arial" charset="0"/>
                <a:buChar char="•"/>
              </a:pPr>
              <a:endParaRPr lang="en-GB" dirty="0" smtClean="0"/>
            </a:p>
            <a:p>
              <a:pPr marL="285750" indent="-285750">
                <a:buFont typeface="Arial" charset="0"/>
                <a:buChar char="•"/>
              </a:pPr>
              <a:r>
                <a:rPr lang="en-GB" dirty="0" smtClean="0"/>
                <a:t>Read</a:t>
              </a:r>
            </a:p>
            <a:p>
              <a:pPr marL="285750" indent="-285750">
                <a:buFont typeface="Arial" charset="0"/>
                <a:buChar char="•"/>
              </a:pPr>
              <a:r>
                <a:rPr lang="en-GB" dirty="0" smtClean="0"/>
                <a:t>Tested</a:t>
              </a:r>
            </a:p>
            <a:p>
              <a:pPr marL="285750" indent="-285750">
                <a:buFont typeface="Arial" charset="0"/>
                <a:buChar char="•"/>
              </a:pPr>
              <a:r>
                <a:rPr lang="en-GB" dirty="0" smtClean="0"/>
                <a:t>Re-used</a:t>
              </a:r>
              <a:endParaRPr lang="en-GB" dirty="0"/>
            </a:p>
            <a:p>
              <a:pPr marL="285750" indent="-285750">
                <a:buFont typeface="Arial" charset="0"/>
                <a:buChar char="•"/>
              </a:pPr>
              <a:endParaRPr lang="en-GB" dirty="0"/>
            </a:p>
            <a:p>
              <a:r>
                <a:rPr lang="en-GB" dirty="0" smtClean="0"/>
                <a:t>Hard to teach to novices</a:t>
              </a:r>
            </a:p>
            <a:p>
              <a:endParaRPr lang="en-GB" dirty="0" smtClean="0"/>
            </a:p>
            <a:p>
              <a:r>
                <a:rPr lang="en-GB" dirty="0" smtClean="0"/>
                <a:t>Focus on mechanics of doing common operations</a:t>
              </a:r>
              <a:endParaRPr lang="en-GB"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Software Carpentry Lessons – In Practice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3375" y="1600200"/>
            <a:ext cx="4958705" cy="5105164"/>
          </a:xfrm>
        </p:spPr>
        <p:txBody>
          <a:bodyPr>
            <a:normAutofit fontScale="85000" lnSpcReduction="10000"/>
          </a:bodyPr>
          <a:lstStyle/>
          <a:p>
            <a:r>
              <a:rPr lang="en-GB" dirty="0" smtClean="0"/>
              <a:t>Most commonly used</a:t>
            </a:r>
          </a:p>
          <a:p>
            <a:pPr lvl="1"/>
            <a:r>
              <a:rPr lang="en-GB" dirty="0" smtClean="0"/>
              <a:t>The Unix Shell</a:t>
            </a:r>
          </a:p>
          <a:p>
            <a:pPr lvl="1"/>
            <a:r>
              <a:rPr lang="en-GB" dirty="0" smtClean="0"/>
              <a:t>Version Control with Git</a:t>
            </a:r>
          </a:p>
          <a:p>
            <a:pPr lvl="1"/>
            <a:r>
              <a:rPr lang="en-GB" dirty="0" smtClean="0"/>
              <a:t>Programming with Python</a:t>
            </a:r>
          </a:p>
          <a:p>
            <a:pPr lvl="1"/>
            <a:r>
              <a:rPr lang="en-GB" dirty="0" smtClean="0"/>
              <a:t>Programming with R</a:t>
            </a:r>
          </a:p>
          <a:p>
            <a:pPr lvl="1"/>
            <a:r>
              <a:rPr lang="en-GB" dirty="0" smtClean="0"/>
              <a:t>R for Reproducible Scientific Analysis</a:t>
            </a:r>
          </a:p>
          <a:p>
            <a:r>
              <a:rPr lang="en-GB" dirty="0" smtClean="0"/>
              <a:t>Others</a:t>
            </a:r>
          </a:p>
          <a:p>
            <a:pPr lvl="1"/>
            <a:r>
              <a:rPr lang="en-GB" dirty="0" smtClean="0"/>
              <a:t>Version Control with Mercurial</a:t>
            </a:r>
          </a:p>
          <a:p>
            <a:pPr lvl="1"/>
            <a:r>
              <a:rPr lang="en-GB" dirty="0" smtClean="0"/>
              <a:t>Using Databases with SQL</a:t>
            </a:r>
          </a:p>
          <a:p>
            <a:pPr lvl="1"/>
            <a:r>
              <a:rPr lang="en-GB" dirty="0" smtClean="0"/>
              <a:t>Programming with MATLAB</a:t>
            </a:r>
          </a:p>
          <a:p>
            <a:pPr lvl="1"/>
            <a:r>
              <a:rPr lang="en-GB" dirty="0" smtClean="0"/>
              <a:t>Automation and Make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804446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Data </a:t>
            </a:r>
            <a:r>
              <a:rPr lang="en-GB" dirty="0"/>
              <a:t>Carpentry Lessons – In Practice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Domain-specific</a:t>
            </a:r>
          </a:p>
          <a:p>
            <a:r>
              <a:rPr lang="en-GB" dirty="0" smtClean="0"/>
              <a:t>Cover aspects of data relevant to domain</a:t>
            </a:r>
          </a:p>
          <a:p>
            <a:pPr lvl="1"/>
            <a:r>
              <a:rPr lang="en-GB" dirty="0"/>
              <a:t>O</a:t>
            </a:r>
            <a:r>
              <a:rPr lang="en-GB" dirty="0" smtClean="0"/>
              <a:t>rganisation, analysis, manipulation, visualising tabular data</a:t>
            </a:r>
          </a:p>
          <a:p>
            <a:endParaRPr lang="en-GB" dirty="0" smtClean="0"/>
          </a:p>
          <a:p>
            <a:r>
              <a:rPr lang="en-GB" dirty="0" smtClean="0"/>
              <a:t>Current domains include</a:t>
            </a:r>
          </a:p>
          <a:p>
            <a:pPr lvl="1"/>
            <a:r>
              <a:rPr lang="en-GB" dirty="0" smtClean="0"/>
              <a:t>Ecology, Genomics, Geospatial Data</a:t>
            </a:r>
          </a:p>
          <a:p>
            <a:r>
              <a:rPr lang="en-GB" dirty="0" smtClean="0"/>
              <a:t>Others in development and testing</a:t>
            </a:r>
          </a:p>
          <a:p>
            <a:pPr lvl="1"/>
            <a:r>
              <a:rPr lang="en-GB" dirty="0" smtClean="0"/>
              <a:t>Social Science, semester-long Biology course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848752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Writing Lessons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Theme so far – start at the end</a:t>
            </a:r>
          </a:p>
          <a:p>
            <a:pPr lvl="1"/>
            <a:r>
              <a:rPr lang="en-GB" dirty="0" smtClean="0"/>
              <a:t>MCQs – misconceptions</a:t>
            </a:r>
          </a:p>
          <a:p>
            <a:pPr lvl="1"/>
            <a:r>
              <a:rPr lang="en-GB" dirty="0" smtClean="0"/>
              <a:t>Faded examples – remove bits from full example</a:t>
            </a:r>
          </a:p>
          <a:p>
            <a:pPr lvl="1"/>
            <a:endParaRPr lang="en-GB" dirty="0" smtClean="0"/>
          </a:p>
          <a:p>
            <a:r>
              <a:rPr lang="en-GB" dirty="0" smtClean="0"/>
              <a:t>Writing lessons is the same</a:t>
            </a:r>
          </a:p>
          <a:p>
            <a:pPr lvl="1"/>
            <a:r>
              <a:rPr lang="en-GB" dirty="0" smtClean="0"/>
              <a:t>Know your audience, what you want them to learn</a:t>
            </a:r>
          </a:p>
          <a:p>
            <a:pPr lvl="1"/>
            <a:r>
              <a:rPr lang="en-GB" dirty="0" smtClean="0"/>
              <a:t>Work backwards from that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095740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Writing Learning Objectives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3375" y="1600200"/>
            <a:ext cx="8353425" cy="5033156"/>
          </a:xfrm>
        </p:spPr>
        <p:txBody>
          <a:bodyPr>
            <a:normAutofit lnSpcReduction="10000"/>
          </a:bodyPr>
          <a:lstStyle/>
          <a:p>
            <a:r>
              <a:rPr lang="en-GB" dirty="0" smtClean="0"/>
              <a:t>Single sentence describing what learner will be </a:t>
            </a:r>
            <a:r>
              <a:rPr lang="en-GB" i="1" dirty="0" smtClean="0"/>
              <a:t>able to do</a:t>
            </a:r>
            <a:r>
              <a:rPr lang="en-GB" dirty="0" smtClean="0"/>
              <a:t> after a lesson</a:t>
            </a:r>
          </a:p>
          <a:p>
            <a:pPr lvl="1"/>
            <a:r>
              <a:rPr lang="en-GB" dirty="0" smtClean="0"/>
              <a:t>To </a:t>
            </a:r>
            <a:r>
              <a:rPr lang="en-GB" i="1" dirty="0" smtClean="0"/>
              <a:t>demonstrate</a:t>
            </a:r>
            <a:r>
              <a:rPr lang="en-GB" dirty="0" smtClean="0"/>
              <a:t> learning</a:t>
            </a:r>
          </a:p>
          <a:p>
            <a:pPr lvl="1"/>
            <a:endParaRPr lang="en-GB" dirty="0" smtClean="0"/>
          </a:p>
          <a:p>
            <a:r>
              <a:rPr lang="en-GB" dirty="0" smtClean="0"/>
              <a:t>Should be </a:t>
            </a:r>
            <a:r>
              <a:rPr lang="en-GB" b="1" dirty="0" smtClean="0"/>
              <a:t>specific</a:t>
            </a:r>
            <a:r>
              <a:rPr lang="en-GB" dirty="0" smtClean="0"/>
              <a:t> and </a:t>
            </a:r>
            <a:r>
              <a:rPr lang="en-GB" b="1" dirty="0" smtClean="0"/>
              <a:t>verifiable</a:t>
            </a:r>
            <a:r>
              <a:rPr lang="en-GB" dirty="0" smtClean="0"/>
              <a:t>, with</a:t>
            </a:r>
            <a:endParaRPr lang="en-GB" b="1" dirty="0" smtClean="0"/>
          </a:p>
          <a:p>
            <a:pPr lvl="1"/>
            <a:r>
              <a:rPr lang="en-GB" dirty="0" smtClean="0"/>
              <a:t>Measurable/verifiable verb – what learner will do</a:t>
            </a:r>
          </a:p>
          <a:p>
            <a:pPr lvl="1"/>
            <a:r>
              <a:rPr lang="en-GB" dirty="0" smtClean="0"/>
              <a:t>Criteria for acceptable performance</a:t>
            </a:r>
          </a:p>
          <a:p>
            <a:endParaRPr lang="en-GB" dirty="0" smtClean="0"/>
          </a:p>
          <a:p>
            <a:r>
              <a:rPr lang="en-GB" dirty="0" smtClean="0"/>
              <a:t>Also need to understand what kind of learning we are aiming for</a:t>
            </a:r>
          </a:p>
        </p:txBody>
      </p:sp>
    </p:spTree>
    <p:extLst>
      <p:ext uri="{BB962C8B-B14F-4D97-AF65-F5344CB8AC3E}">
        <p14:creationId xmlns:p14="http://schemas.microsoft.com/office/powerpoint/2010/main" val="7875031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Bloom’s Taxonomy</a:t>
            </a:r>
            <a:endParaRPr lang="en-GB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04739360"/>
              </p:ext>
            </p:extLst>
          </p:nvPr>
        </p:nvGraphicFramePr>
        <p:xfrm>
          <a:off x="333375" y="1600200"/>
          <a:ext cx="8353426" cy="3942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38725"/>
                <a:gridCol w="3214701"/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Bloom’s Taxonomy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Typical learning objective verbs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b="1" dirty="0" smtClean="0"/>
                        <a:t>Knowledge:</a:t>
                      </a:r>
                      <a:r>
                        <a:rPr lang="en-GB" dirty="0" smtClean="0"/>
                        <a:t> recalling learned information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name, define, recall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b="1" dirty="0" smtClean="0"/>
                        <a:t>Comprehension:</a:t>
                      </a:r>
                      <a:r>
                        <a:rPr lang="en-GB" dirty="0" smtClean="0"/>
                        <a:t> explaining the meaning</a:t>
                      </a:r>
                      <a:r>
                        <a:rPr lang="en-GB" baseline="0" dirty="0" smtClean="0"/>
                        <a:t> of information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restate, locate,</a:t>
                      </a:r>
                      <a:r>
                        <a:rPr lang="en-GB" baseline="0" dirty="0" smtClean="0"/>
                        <a:t> explain, recognise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b="1" dirty="0" smtClean="0"/>
                        <a:t>Application:</a:t>
                      </a:r>
                      <a:r>
                        <a:rPr lang="en-GB" dirty="0" smtClean="0"/>
                        <a:t> applying what one knows to novel, concrete situations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apply, demonstrate,</a:t>
                      </a:r>
                      <a:r>
                        <a:rPr lang="en-GB" baseline="0" dirty="0" smtClean="0"/>
                        <a:t> use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b="1" dirty="0" smtClean="0"/>
                        <a:t>Analysis:</a:t>
                      </a:r>
                      <a:r>
                        <a:rPr lang="en-GB" dirty="0" smtClean="0"/>
                        <a:t> breaking down a whole into component</a:t>
                      </a:r>
                      <a:r>
                        <a:rPr lang="en-GB" baseline="0" dirty="0" smtClean="0"/>
                        <a:t> parts and explaining how each part contributes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differentiate, criticise, compare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b="1" dirty="0" smtClean="0"/>
                        <a:t>Synthesis:</a:t>
                      </a:r>
                      <a:r>
                        <a:rPr lang="en-GB" dirty="0" smtClean="0"/>
                        <a:t> assembling components</a:t>
                      </a:r>
                      <a:r>
                        <a:rPr lang="en-GB" baseline="0" dirty="0" smtClean="0"/>
                        <a:t> to form a new and integrated whole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design, construct, organise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b="1" dirty="0" smtClean="0"/>
                        <a:t>Evaluation:</a:t>
                      </a:r>
                      <a:r>
                        <a:rPr lang="en-GB" baseline="0" dirty="0" smtClean="0"/>
                        <a:t> using evidence to make judgments about relative merits of ideas and materials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choose, rate, select</a:t>
                      </a:r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1" name="Content Placeholder 2"/>
          <p:cNvSpPr txBox="1">
            <a:spLocks/>
          </p:cNvSpPr>
          <p:nvPr/>
        </p:nvSpPr>
        <p:spPr bwMode="auto">
          <a:xfrm>
            <a:off x="333375" y="5697252"/>
            <a:ext cx="8353425" cy="11607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28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 smtClean="0"/>
              <a:t>Each level represents a deeper understanding and greater ability to apply it</a:t>
            </a:r>
          </a:p>
        </p:txBody>
      </p:sp>
      <p:graphicFrame>
        <p:nvGraphicFramePr>
          <p:cNvPr id="16" name="Content Placeholder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58139796"/>
              </p:ext>
            </p:extLst>
          </p:nvPr>
        </p:nvGraphicFramePr>
        <p:xfrm>
          <a:off x="333374" y="1600200"/>
          <a:ext cx="8353426" cy="3942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38725"/>
                <a:gridCol w="3214701"/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Bloom’s Taxonomy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Examples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b="1" dirty="0" smtClean="0"/>
                        <a:t>Knowledge:</a:t>
                      </a:r>
                      <a:r>
                        <a:rPr lang="en-GB" dirty="0" smtClean="0"/>
                        <a:t> recalling learned information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’for’ starts a loop in Python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b="1" dirty="0" smtClean="0"/>
                        <a:t>Comprehension:</a:t>
                      </a:r>
                      <a:r>
                        <a:rPr lang="en-GB" dirty="0" smtClean="0"/>
                        <a:t> explaining the meaning</a:t>
                      </a:r>
                      <a:r>
                        <a:rPr lang="en-GB" baseline="0" dirty="0" smtClean="0"/>
                        <a:t> of information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describing how a for loop works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b="1" dirty="0" smtClean="0"/>
                        <a:t>Application:</a:t>
                      </a:r>
                      <a:r>
                        <a:rPr lang="en-GB" dirty="0" smtClean="0"/>
                        <a:t> applying what one knows to novel, concrete situations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writing a for loop to rename files in Unix shell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b="1" dirty="0" smtClean="0"/>
                        <a:t>Analysis:</a:t>
                      </a:r>
                      <a:r>
                        <a:rPr lang="en-GB" dirty="0" smtClean="0"/>
                        <a:t> breaking down a whole into component</a:t>
                      </a:r>
                      <a:r>
                        <a:rPr lang="en-GB" baseline="0" dirty="0" smtClean="0"/>
                        <a:t> parts and explaining how each part contributes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explaining how loop body, loop variable and collection relate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b="1" dirty="0" smtClean="0"/>
                        <a:t>Synthesis:</a:t>
                      </a:r>
                      <a:r>
                        <a:rPr lang="en-GB" dirty="0" smtClean="0"/>
                        <a:t> assembling components</a:t>
                      </a:r>
                      <a:r>
                        <a:rPr lang="en-GB" baseline="0" dirty="0" smtClean="0"/>
                        <a:t> to form a new and integrated whole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using a while/repeat</a:t>
                      </a:r>
                      <a:r>
                        <a:rPr lang="en-GB" baseline="0" dirty="0" smtClean="0"/>
                        <a:t> until loop works based on for knowledge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b="1" dirty="0" smtClean="0"/>
                        <a:t>Evaluation:</a:t>
                      </a:r>
                      <a:r>
                        <a:rPr lang="en-GB" baseline="0" dirty="0" smtClean="0"/>
                        <a:t> using evidence to make judgments about relative merits of ideas and materials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pros of cons of for loops</a:t>
                      </a:r>
                      <a:r>
                        <a:rPr lang="en-GB" baseline="0" dirty="0" smtClean="0"/>
                        <a:t> vs. while loops</a:t>
                      </a:r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4" name="Content Placeholder 2"/>
          <p:cNvSpPr txBox="1">
            <a:spLocks/>
          </p:cNvSpPr>
          <p:nvPr/>
        </p:nvSpPr>
        <p:spPr bwMode="auto">
          <a:xfrm>
            <a:off x="143509" y="2348880"/>
            <a:ext cx="8856984" cy="1296144"/>
          </a:xfrm>
          <a:prstGeom prst="rect">
            <a:avLst/>
          </a:prstGeom>
          <a:solidFill>
            <a:srgbClr val="00B0F0">
              <a:alpha val="14000"/>
            </a:srgbClr>
          </a:solidFill>
          <a:ln w="25400">
            <a:solidFill>
              <a:schemeClr val="accent1"/>
            </a:solidFill>
          </a:ln>
          <a:extLst/>
        </p:spPr>
        <p:txBody>
          <a:bodyPr vert="horz" wrap="square" lIns="91440" tIns="45720" rIns="36000" bIns="0" numCol="1" anchor="b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28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en-GB" b="1" i="1" dirty="0" smtClean="0">
                <a:solidFill>
                  <a:srgbClr val="00B0F0"/>
                </a:solidFill>
              </a:rPr>
              <a:t>Our focus!</a:t>
            </a:r>
          </a:p>
        </p:txBody>
      </p:sp>
    </p:spTree>
    <p:extLst>
      <p:ext uri="{BB962C8B-B14F-4D97-AF65-F5344CB8AC3E}">
        <p14:creationId xmlns:p14="http://schemas.microsoft.com/office/powerpoint/2010/main" val="2419637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Exercise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3375" y="1600200"/>
            <a:ext cx="8667117" cy="5033156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i="1" dirty="0" smtClean="0"/>
              <a:t>Links to Software/Data Carpentry lessons at top of </a:t>
            </a:r>
            <a:r>
              <a:rPr lang="en-US" i="1" dirty="0" err="1" smtClean="0"/>
              <a:t>Etherpad</a:t>
            </a:r>
            <a:r>
              <a:rPr lang="en-US" i="1" dirty="0" smtClean="0"/>
              <a:t>. </a:t>
            </a:r>
          </a:p>
          <a:p>
            <a:pPr marL="0" indent="0">
              <a:buNone/>
            </a:pPr>
            <a:r>
              <a:rPr lang="en-US" i="1" dirty="0" smtClean="0"/>
              <a:t>Take </a:t>
            </a:r>
            <a:r>
              <a:rPr lang="en-US" i="1" dirty="0"/>
              <a:t>a minute to </a:t>
            </a:r>
            <a:r>
              <a:rPr lang="en-US" b="1" i="1" dirty="0"/>
              <a:t>select one learning objective</a:t>
            </a:r>
            <a:r>
              <a:rPr lang="en-US" i="1" dirty="0"/>
              <a:t> from one of those lessons, then complete the following steps to </a:t>
            </a:r>
            <a:r>
              <a:rPr lang="en-US" b="1" i="1" dirty="0"/>
              <a:t>evaluate it and reword it to make it </a:t>
            </a:r>
            <a:r>
              <a:rPr lang="en-US" b="1" i="1" dirty="0" smtClean="0"/>
              <a:t>sharper</a:t>
            </a:r>
            <a:endParaRPr lang="en-US" b="1" i="1" dirty="0"/>
          </a:p>
          <a:p>
            <a:pPr marL="514350" indent="-514350">
              <a:buFont typeface="+mj-lt"/>
              <a:buAutoNum type="arabicPeriod"/>
            </a:pPr>
            <a:r>
              <a:rPr lang="en-US" b="1" i="1" dirty="0"/>
              <a:t>Identify</a:t>
            </a:r>
            <a:r>
              <a:rPr lang="en-US" i="1" dirty="0"/>
              <a:t> the learning objective verb.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i="1" dirty="0"/>
              <a:t>Decide</a:t>
            </a:r>
            <a:r>
              <a:rPr lang="en-US" i="1" dirty="0"/>
              <a:t> what type of learning outcome this applies to (i.e. comprehension, application, evaluation).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i="1" dirty="0"/>
              <a:t>Reword</a:t>
            </a:r>
            <a:r>
              <a:rPr lang="en-US" i="1" dirty="0"/>
              <a:t> the learning objective for a different learning outcome (e.g., from application to knowledge based outcome or vice versa).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i="1" dirty="0"/>
              <a:t>Pair</a:t>
            </a:r>
            <a:r>
              <a:rPr lang="en-US" i="1" dirty="0"/>
              <a:t> up to discuss your rewording or help each other with point </a:t>
            </a:r>
            <a:r>
              <a:rPr lang="en-US" i="1" dirty="0" smtClean="0"/>
              <a:t>2 </a:t>
            </a:r>
            <a:r>
              <a:rPr lang="en-US" i="1" dirty="0"/>
              <a:t>or </a:t>
            </a:r>
            <a:r>
              <a:rPr lang="en-US" i="1" dirty="0" smtClean="0"/>
              <a:t>3 </a:t>
            </a:r>
            <a:r>
              <a:rPr lang="en-US" i="1" dirty="0"/>
              <a:t>if necessary.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i="1" dirty="0"/>
              <a:t>Share</a:t>
            </a:r>
            <a:r>
              <a:rPr lang="en-US" i="1" dirty="0"/>
              <a:t> the original and your re-worded learning objectives in the </a:t>
            </a:r>
            <a:r>
              <a:rPr lang="en-US" i="1" dirty="0" err="1"/>
              <a:t>Etherpad</a:t>
            </a:r>
            <a:r>
              <a:rPr lang="en-US" i="1" dirty="0"/>
              <a:t>.</a:t>
            </a:r>
          </a:p>
          <a:p>
            <a:pPr marL="0" indent="0">
              <a:buNone/>
            </a:pP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7759897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How are Courses Mostly Designed?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71500" indent="-514350">
              <a:buFont typeface="+mj-lt"/>
              <a:buAutoNum type="arabicPeriod"/>
            </a:pPr>
            <a:r>
              <a:rPr lang="en-GB" dirty="0" smtClean="0"/>
              <a:t>Someone tells you to </a:t>
            </a:r>
            <a:r>
              <a:rPr lang="en-GB" dirty="0"/>
              <a:t>teach something you haven’t thought about in ten </a:t>
            </a:r>
            <a:r>
              <a:rPr lang="en-GB" dirty="0" smtClean="0"/>
              <a:t>years</a:t>
            </a:r>
            <a:endParaRPr lang="en-GB" dirty="0"/>
          </a:p>
          <a:p>
            <a:pPr marL="571500" indent="-514350">
              <a:buFont typeface="+mj-lt"/>
              <a:buAutoNum type="arabicPeriod"/>
            </a:pPr>
            <a:r>
              <a:rPr lang="en-GB" dirty="0"/>
              <a:t>You start writing slides to explain what you know about the </a:t>
            </a:r>
            <a:r>
              <a:rPr lang="en-GB" dirty="0" smtClean="0"/>
              <a:t>subject</a:t>
            </a:r>
            <a:endParaRPr lang="en-GB" dirty="0"/>
          </a:p>
          <a:p>
            <a:pPr marL="571500" indent="-514350">
              <a:buFont typeface="+mj-lt"/>
              <a:buAutoNum type="arabicPeriod"/>
            </a:pPr>
            <a:r>
              <a:rPr lang="en-GB" dirty="0"/>
              <a:t>After two or three weeks, you make up an assignment based more or less on what you’ve taught so </a:t>
            </a:r>
            <a:r>
              <a:rPr lang="en-GB" dirty="0" smtClean="0"/>
              <a:t>far</a:t>
            </a:r>
            <a:endParaRPr lang="en-GB" dirty="0"/>
          </a:p>
          <a:p>
            <a:pPr marL="571500" indent="-514350">
              <a:buFont typeface="+mj-lt"/>
              <a:buAutoNum type="arabicPeriod"/>
            </a:pPr>
            <a:r>
              <a:rPr lang="en-GB" dirty="0"/>
              <a:t>You repeat step 3 several </a:t>
            </a:r>
            <a:r>
              <a:rPr lang="en-GB" dirty="0" smtClean="0"/>
              <a:t>times</a:t>
            </a:r>
            <a:endParaRPr lang="en-GB" dirty="0"/>
          </a:p>
          <a:p>
            <a:pPr marL="571500" indent="-514350">
              <a:buFont typeface="+mj-lt"/>
              <a:buAutoNum type="arabicPeriod"/>
            </a:pPr>
            <a:r>
              <a:rPr lang="en-GB" dirty="0"/>
              <a:t>You stay up </a:t>
            </a:r>
            <a:r>
              <a:rPr lang="en-GB" dirty="0" smtClean="0"/>
              <a:t>late </a:t>
            </a:r>
            <a:r>
              <a:rPr lang="en-GB" dirty="0"/>
              <a:t>to make up a final </a:t>
            </a:r>
            <a:r>
              <a:rPr lang="en-GB" dirty="0" smtClean="0"/>
              <a:t>exam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906568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Reverse Instructional Design (RID)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3375" y="1600200"/>
            <a:ext cx="8523101" cy="5033156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Similar to Test-Driven Development (TDD)</a:t>
            </a:r>
            <a:br>
              <a:rPr lang="en-US" dirty="0" smtClean="0"/>
            </a:b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Identify </a:t>
            </a:r>
            <a:r>
              <a:rPr lang="en-US" dirty="0"/>
              <a:t>what is worth </a:t>
            </a:r>
            <a:r>
              <a:rPr lang="en-US" dirty="0" smtClean="0"/>
              <a:t>learning</a:t>
            </a:r>
          </a:p>
          <a:p>
            <a:pPr marL="914400" lvl="1" indent="-287338"/>
            <a:r>
              <a:rPr lang="en-US" dirty="0" smtClean="0"/>
              <a:t>e.g. via concept maps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Decide </a:t>
            </a:r>
            <a:r>
              <a:rPr lang="en-US" dirty="0"/>
              <a:t>what constitutes evidence that learning has taken place </a:t>
            </a:r>
            <a:endParaRPr lang="en-US" dirty="0" smtClean="0"/>
          </a:p>
          <a:p>
            <a:pPr marL="914400" lvl="1" indent="-287338"/>
            <a:r>
              <a:rPr lang="en-US" dirty="0" smtClean="0"/>
              <a:t>Create final </a:t>
            </a:r>
            <a:r>
              <a:rPr lang="en-US" dirty="0"/>
              <a:t>exam or </a:t>
            </a:r>
            <a:r>
              <a:rPr lang="en-US" dirty="0" smtClean="0"/>
              <a:t>other </a:t>
            </a:r>
            <a:r>
              <a:rPr lang="en-US" dirty="0"/>
              <a:t>summative </a:t>
            </a:r>
            <a:r>
              <a:rPr lang="en-US" dirty="0" smtClean="0"/>
              <a:t>assessment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Design practice work to prepare learners for </a:t>
            </a:r>
            <a:r>
              <a:rPr lang="en-US" dirty="0" smtClean="0"/>
              <a:t>summative assessment</a:t>
            </a:r>
          </a:p>
          <a:p>
            <a:pPr marL="914400" lvl="1" indent="-287338"/>
            <a:r>
              <a:rPr lang="en-US" dirty="0" smtClean="0"/>
              <a:t>In-class </a:t>
            </a:r>
            <a:r>
              <a:rPr lang="en-US" dirty="0"/>
              <a:t>formative </a:t>
            </a:r>
            <a:r>
              <a:rPr lang="en-US" dirty="0" smtClean="0"/>
              <a:t>assessments</a:t>
            </a:r>
          </a:p>
          <a:p>
            <a:pPr marL="914400" lvl="1" indent="-287338"/>
            <a:r>
              <a:rPr lang="en-US" dirty="0" smtClean="0"/>
              <a:t>Out of class exercises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Sort practices in order of increasing complexity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W</a:t>
            </a:r>
            <a:r>
              <a:rPr lang="en-US" dirty="0" smtClean="0"/>
              <a:t>rite short episodes to close the gap between what learners know and what they need to know in order to do each one</a:t>
            </a:r>
          </a:p>
          <a:p>
            <a:pPr marL="914400" lvl="1" indent="-287338"/>
            <a:r>
              <a:rPr lang="en-US" dirty="0"/>
              <a:t>C</a:t>
            </a:r>
            <a:r>
              <a:rPr lang="en-US" dirty="0" smtClean="0"/>
              <a:t>lassroom lesson consists of several such episodes</a:t>
            </a:r>
          </a:p>
          <a:p>
            <a:pPr marL="914400" lvl="1" indent="-287338"/>
            <a:r>
              <a:rPr lang="en-US" dirty="0"/>
              <a:t>E</a:t>
            </a:r>
            <a:r>
              <a:rPr lang="en-US" dirty="0" smtClean="0"/>
              <a:t>ach episode builds toward quick formative assessment</a:t>
            </a:r>
          </a:p>
          <a:p>
            <a:pPr marL="514350" indent="-514350">
              <a:buFont typeface="+mj-lt"/>
              <a:buAutoNum type="arabicPeriod"/>
            </a:pPr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0" y="6021289"/>
            <a:ext cx="9144000" cy="836712"/>
          </a:xfrm>
          <a:prstGeom prst="rect">
            <a:avLst/>
          </a:prstGeom>
          <a:solidFill>
            <a:srgbClr val="EDF5FF"/>
          </a:solidFill>
        </p:spPr>
        <p:txBody>
          <a:bodyPr wrap="square" anchor="ctr">
            <a:noAutofit/>
          </a:bodyPr>
          <a:lstStyle/>
          <a:p>
            <a:pPr algn="ctr"/>
            <a:r>
              <a:rPr lang="en-GB" sz="2400" b="1" i="1" dirty="0" smtClean="0"/>
              <a:t>Keeps teaching focused on its objectives</a:t>
            </a:r>
          </a:p>
          <a:p>
            <a:pPr algn="ctr"/>
            <a:r>
              <a:rPr lang="en-GB" sz="2400" b="1" i="1" dirty="0" smtClean="0"/>
              <a:t>Ensures learners prepared for final exam</a:t>
            </a:r>
            <a:endParaRPr lang="en-GB" sz="2400" b="1" i="1" dirty="0"/>
          </a:p>
        </p:txBody>
      </p:sp>
    </p:spTree>
    <p:extLst>
      <p:ext uri="{BB962C8B-B14F-4D97-AF65-F5344CB8AC3E}">
        <p14:creationId xmlns:p14="http://schemas.microsoft.com/office/powerpoint/2010/main" val="3903597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Software Carpentry Lessons – In Practice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3375" y="1600200"/>
            <a:ext cx="4958705" cy="5105164"/>
          </a:xfrm>
        </p:spPr>
        <p:txBody>
          <a:bodyPr>
            <a:normAutofit fontScale="85000" lnSpcReduction="10000"/>
          </a:bodyPr>
          <a:lstStyle/>
          <a:p>
            <a:r>
              <a:rPr lang="en-GB" dirty="0" smtClean="0"/>
              <a:t>Most commonly used</a:t>
            </a:r>
          </a:p>
          <a:p>
            <a:pPr lvl="1"/>
            <a:r>
              <a:rPr lang="en-GB" dirty="0" smtClean="0"/>
              <a:t>The Unix Shell</a:t>
            </a:r>
          </a:p>
          <a:p>
            <a:pPr lvl="1"/>
            <a:r>
              <a:rPr lang="en-GB" dirty="0" smtClean="0"/>
              <a:t>Version Control with Git</a:t>
            </a:r>
          </a:p>
          <a:p>
            <a:pPr lvl="1"/>
            <a:r>
              <a:rPr lang="en-GB" dirty="0" smtClean="0"/>
              <a:t>Programming with Python</a:t>
            </a:r>
          </a:p>
          <a:p>
            <a:pPr lvl="1"/>
            <a:r>
              <a:rPr lang="en-GB" dirty="0" smtClean="0"/>
              <a:t>Programming with R</a:t>
            </a:r>
          </a:p>
          <a:p>
            <a:pPr lvl="1"/>
            <a:r>
              <a:rPr lang="en-GB" dirty="0" smtClean="0"/>
              <a:t>R for Reproducible Scientific Analysis</a:t>
            </a:r>
          </a:p>
          <a:p>
            <a:r>
              <a:rPr lang="en-GB" dirty="0" smtClean="0"/>
              <a:t>Others</a:t>
            </a:r>
          </a:p>
          <a:p>
            <a:pPr lvl="1"/>
            <a:r>
              <a:rPr lang="en-GB" dirty="0" smtClean="0"/>
              <a:t>Version Control with Mercurial</a:t>
            </a:r>
          </a:p>
          <a:p>
            <a:pPr lvl="1"/>
            <a:r>
              <a:rPr lang="en-GB" dirty="0" smtClean="0"/>
              <a:t>Using Databases with SQL</a:t>
            </a:r>
          </a:p>
          <a:p>
            <a:pPr lvl="1"/>
            <a:r>
              <a:rPr lang="en-GB" dirty="0" smtClean="0"/>
              <a:t>Programming with MATLAB</a:t>
            </a:r>
          </a:p>
          <a:p>
            <a:pPr lvl="1"/>
            <a:r>
              <a:rPr lang="en-GB" dirty="0" smtClean="0"/>
              <a:t>Automation and Make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588130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1079612" y="1947192"/>
            <a:ext cx="7839025" cy="3231654"/>
            <a:chOff x="1079612" y="1947192"/>
            <a:chExt cx="7839025" cy="3231654"/>
          </a:xfrm>
        </p:grpSpPr>
        <p:sp>
          <p:nvSpPr>
            <p:cNvPr id="7" name="TextBox 6"/>
            <p:cNvSpPr txBox="1"/>
            <p:nvPr/>
          </p:nvSpPr>
          <p:spPr>
            <a:xfrm>
              <a:off x="1079612" y="1952836"/>
              <a:ext cx="7200800" cy="540060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</p:spPr>
          <p:txBody>
            <a:bodyPr wrap="square" rtlCol="0">
              <a:spAutoFit/>
            </a:bodyPr>
            <a:lstStyle/>
            <a:p>
              <a:endParaRPr lang="en-GB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6038317" y="1947192"/>
              <a:ext cx="2880320" cy="3231654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</p:spPr>
          <p:txBody>
            <a:bodyPr wrap="square" rtlCol="0">
              <a:spAutoFit/>
            </a:bodyPr>
            <a:lstStyle/>
            <a:p>
              <a:r>
                <a:rPr lang="en-GB" sz="2400" b="1" dirty="0" smtClean="0"/>
                <a:t>Main aims</a:t>
              </a:r>
            </a:p>
            <a:p>
              <a:endParaRPr lang="en-GB" dirty="0"/>
            </a:p>
            <a:p>
              <a:r>
                <a:rPr lang="en-GB" dirty="0" smtClean="0"/>
                <a:t>Teach a few basic concepts that crop up in many areas of computing:</a:t>
              </a:r>
            </a:p>
            <a:p>
              <a:endParaRPr lang="en-GB" dirty="0" smtClean="0"/>
            </a:p>
            <a:p>
              <a:pPr marL="285750" indent="-285750">
                <a:buFont typeface="Arial" charset="0"/>
                <a:buChar char="•"/>
              </a:pPr>
              <a:r>
                <a:rPr lang="en-GB" dirty="0" smtClean="0"/>
                <a:t>Path, home directory</a:t>
              </a:r>
            </a:p>
            <a:p>
              <a:pPr marL="285750" indent="-285750">
                <a:buFont typeface="Arial" charset="0"/>
                <a:buChar char="•"/>
              </a:pPr>
              <a:r>
                <a:rPr lang="en-GB" dirty="0" smtClean="0"/>
                <a:t>History, tab completion</a:t>
              </a:r>
            </a:p>
            <a:p>
              <a:pPr marL="285750" indent="-285750">
                <a:buFont typeface="Arial" charset="0"/>
                <a:buChar char="•"/>
              </a:pPr>
              <a:r>
                <a:rPr lang="en-GB" dirty="0" smtClean="0"/>
                <a:t>head, tail, grep</a:t>
              </a:r>
            </a:p>
            <a:p>
              <a:pPr marL="285750" indent="-285750">
                <a:buFont typeface="Arial" charset="0"/>
                <a:buChar char="•"/>
              </a:pPr>
              <a:r>
                <a:rPr lang="en-GB" dirty="0" smtClean="0"/>
                <a:t>Using pipes</a:t>
              </a:r>
            </a:p>
            <a:p>
              <a:pPr marL="285750" indent="-285750">
                <a:buFont typeface="Arial" charset="0"/>
                <a:buChar char="•"/>
              </a:pPr>
              <a:r>
                <a:rPr lang="en-GB" dirty="0" smtClean="0"/>
                <a:t>Using loops</a:t>
              </a:r>
              <a:endParaRPr lang="en-GB"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Software Carpentry Lessons – In Practice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3375" y="1600200"/>
            <a:ext cx="4958705" cy="5105164"/>
          </a:xfrm>
        </p:spPr>
        <p:txBody>
          <a:bodyPr>
            <a:normAutofit fontScale="85000" lnSpcReduction="10000"/>
          </a:bodyPr>
          <a:lstStyle/>
          <a:p>
            <a:r>
              <a:rPr lang="en-GB" dirty="0" smtClean="0"/>
              <a:t>Most commonly used</a:t>
            </a:r>
          </a:p>
          <a:p>
            <a:pPr lvl="1"/>
            <a:r>
              <a:rPr lang="en-GB" dirty="0" smtClean="0"/>
              <a:t>The Unix Shell</a:t>
            </a:r>
          </a:p>
          <a:p>
            <a:pPr lvl="1"/>
            <a:r>
              <a:rPr lang="en-GB" dirty="0" smtClean="0"/>
              <a:t>Version Control with Git</a:t>
            </a:r>
          </a:p>
          <a:p>
            <a:pPr lvl="1"/>
            <a:r>
              <a:rPr lang="en-GB" dirty="0" smtClean="0"/>
              <a:t>Programming with Python</a:t>
            </a:r>
          </a:p>
          <a:p>
            <a:pPr lvl="1"/>
            <a:r>
              <a:rPr lang="en-GB" dirty="0" smtClean="0"/>
              <a:t>Programming with R</a:t>
            </a:r>
          </a:p>
          <a:p>
            <a:pPr lvl="1"/>
            <a:r>
              <a:rPr lang="en-GB" dirty="0" smtClean="0"/>
              <a:t>R for Reproducible Scientific Analysis</a:t>
            </a:r>
          </a:p>
          <a:p>
            <a:r>
              <a:rPr lang="en-GB" dirty="0" smtClean="0"/>
              <a:t>Others</a:t>
            </a:r>
          </a:p>
          <a:p>
            <a:pPr lvl="1"/>
            <a:r>
              <a:rPr lang="en-GB" dirty="0" smtClean="0"/>
              <a:t>Version Control with Mercurial</a:t>
            </a:r>
          </a:p>
          <a:p>
            <a:pPr lvl="1"/>
            <a:r>
              <a:rPr lang="en-GB" dirty="0" smtClean="0"/>
              <a:t>Using Databases with SQL</a:t>
            </a:r>
          </a:p>
          <a:p>
            <a:pPr lvl="1"/>
            <a:r>
              <a:rPr lang="en-GB" dirty="0" smtClean="0"/>
              <a:t>Programming with MATLAB</a:t>
            </a:r>
          </a:p>
          <a:p>
            <a:pPr lvl="1"/>
            <a:r>
              <a:rPr lang="en-GB" dirty="0" smtClean="0"/>
              <a:t>Automation and Make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135911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82300</TotalTime>
  <Words>986</Words>
  <Application>Microsoft Macintosh PowerPoint</Application>
  <PresentationFormat>On-screen Show (4:3)</PresentationFormat>
  <Paragraphs>187</Paragraphs>
  <Slides>12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PowerPoint Presentation</vt:lpstr>
      <vt:lpstr>Writing Lessons</vt:lpstr>
      <vt:lpstr>Writing Learning Objectives</vt:lpstr>
      <vt:lpstr>Bloom’s Taxonomy</vt:lpstr>
      <vt:lpstr>Exercise</vt:lpstr>
      <vt:lpstr>How are Courses Mostly Designed?</vt:lpstr>
      <vt:lpstr>Reverse Instructional Design (RID)</vt:lpstr>
      <vt:lpstr>Software Carpentry Lessons – In Practice</vt:lpstr>
      <vt:lpstr>Software Carpentry Lessons – In Practice</vt:lpstr>
      <vt:lpstr>Software Carpentry Lessons – In Practice</vt:lpstr>
      <vt:lpstr>Software Carpentry Lessons – In Practice</vt:lpstr>
      <vt:lpstr>Data Carpentry Lessons – In Practice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Steve Crouch</dc:creator>
  <cp:lastModifiedBy>Steve Crouch</cp:lastModifiedBy>
  <cp:revision>1605</cp:revision>
  <dcterms:created xsi:type="dcterms:W3CDTF">2012-08-09T11:11:09Z</dcterms:created>
  <dcterms:modified xsi:type="dcterms:W3CDTF">2016-09-22T08:11:37Z</dcterms:modified>
</cp:coreProperties>
</file>