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64" r:id="rId3"/>
    <p:sldId id="266" r:id="rId4"/>
    <p:sldId id="277" r:id="rId5"/>
    <p:sldId id="271" r:id="rId6"/>
    <p:sldId id="272" r:id="rId7"/>
    <p:sldId id="273" r:id="rId8"/>
    <p:sldId id="276" r:id="rId9"/>
    <p:sldId id="267" r:id="rId10"/>
    <p:sldId id="274" r:id="rId11"/>
    <p:sldId id="268" r:id="rId12"/>
    <p:sldId id="269" r:id="rId13"/>
    <p:sldId id="27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5FF"/>
    <a:srgbClr val="D0E5FF"/>
    <a:srgbClr val="293695"/>
    <a:srgbClr val="F20000"/>
    <a:srgbClr val="FF6969"/>
    <a:srgbClr val="DCDCDC"/>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82248" autoAdjust="0"/>
  </p:normalViewPr>
  <p:slideViewPr>
    <p:cSldViewPr snapToObjects="1">
      <p:cViewPr>
        <p:scale>
          <a:sx n="95" d="100"/>
          <a:sy n="95" d="100"/>
        </p:scale>
        <p:origin x="-11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40" d="100"/>
          <a:sy n="40" d="100"/>
        </p:scale>
        <p:origin x="-2272" y="-12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FB04977F-DDA0-45ED-AA8B-0240B111B550}" type="datetime1">
              <a:rPr lang="en-GB" altLang="en-US"/>
              <a:pPr>
                <a:defRPr/>
              </a:pPr>
              <a:t>22/09/16</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A3FA41-FDA4-41D2-AE77-2FB9C3E2369B}" type="slidenum">
              <a:rPr lang="en-GB" altLang="en-US"/>
              <a:pPr>
                <a:defRPr/>
              </a:pPr>
              <a:t>‹#›</a:t>
            </a:fld>
            <a:endParaRPr lang="en-GB" altLang="en-US"/>
          </a:p>
        </p:txBody>
      </p:sp>
    </p:spTree>
    <p:extLst>
      <p:ext uri="{BB962C8B-B14F-4D97-AF65-F5344CB8AC3E}">
        <p14:creationId xmlns:p14="http://schemas.microsoft.com/office/powerpoint/2010/main" val="3642236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anose="020B0600070205080204" pitchFamily="34" charset="-128"/>
                <a:cs typeface="MS PGothic" charset="0"/>
              </a:rPr>
              <a:t>Returning to educational psychology, we now discuss what distinguishes expertise from earlier stages of learning, how expertise can be helpful and harmful, and then describe concept maps, a tool that can help expose expertise.</a:t>
            </a:r>
            <a:endParaRPr lang="en-GB"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1</a:t>
            </a:fld>
            <a:endParaRPr lang="en-GB" altLang="en-US"/>
          </a:p>
        </p:txBody>
      </p:sp>
    </p:spTree>
    <p:extLst>
      <p:ext uri="{BB962C8B-B14F-4D97-AF65-F5344CB8AC3E}">
        <p14:creationId xmlns:p14="http://schemas.microsoft.com/office/powerpoint/2010/main" val="61514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Memory</a:t>
            </a:r>
            <a:r>
              <a:rPr lang="en-GB" b="1" baseline="0" dirty="0" smtClean="0"/>
              <a:t> s</a:t>
            </a:r>
            <a:r>
              <a:rPr lang="en-GB" b="1" dirty="0" smtClean="0"/>
              <a:t>erial position effect:</a:t>
            </a:r>
            <a:r>
              <a:rPr lang="en-GB" b="1" baseline="0" dirty="0" smtClean="0"/>
              <a:t> </a:t>
            </a:r>
            <a:r>
              <a:rPr lang="en-GB" dirty="0" smtClean="0"/>
              <a:t>most likely</a:t>
            </a:r>
            <a:r>
              <a:rPr lang="en-GB" baseline="0" dirty="0" smtClean="0"/>
              <a:t> to recall the first and last items in a list</a:t>
            </a:r>
            <a:endParaRPr lang="en-GB"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12</a:t>
            </a:fld>
            <a:endParaRPr lang="en-GB" altLang="en-US"/>
          </a:p>
        </p:txBody>
      </p:sp>
    </p:spTree>
    <p:extLst>
      <p:ext uri="{BB962C8B-B14F-4D97-AF65-F5344CB8AC3E}">
        <p14:creationId xmlns:p14="http://schemas.microsoft.com/office/powerpoint/2010/main" val="16653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We’ve seen differences between</a:t>
            </a:r>
            <a:r>
              <a:rPr lang="en-GB" b="0" baseline="0" dirty="0" smtClean="0"/>
              <a:t> novices and competent practitioners – but how do experts differ from these?</a:t>
            </a:r>
            <a:endParaRPr lang="en-GB" b="0" dirty="0" smtClean="0"/>
          </a:p>
          <a:p>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3 –</a:t>
            </a:r>
            <a:r>
              <a:rPr lang="en-GB" b="1" baseline="0" dirty="0" smtClean="0"/>
              <a:t> Expert mathematicians ability to switch between algebraic and geometric views</a:t>
            </a:r>
            <a:endParaRPr lang="en-GB" b="1" dirty="0" smtClean="0"/>
          </a:p>
          <a:p>
            <a:endParaRPr lang="en-GB" b="1" dirty="0" smtClean="0"/>
          </a:p>
          <a:p>
            <a:r>
              <a:rPr lang="en-GB" b="1" dirty="0" smtClean="0"/>
              <a:t>Experts:</a:t>
            </a:r>
          </a:p>
          <a:p>
            <a:r>
              <a:rPr lang="en-GB" dirty="0" smtClean="0"/>
              <a:t>It’s not knowing more facts! </a:t>
            </a:r>
            <a:r>
              <a:rPr lang="en-GB" dirty="0" err="1" smtClean="0"/>
              <a:t>CompPracs</a:t>
            </a:r>
            <a:r>
              <a:rPr lang="en-GB" dirty="0" smtClean="0"/>
              <a:t> can memorise</a:t>
            </a:r>
            <a:r>
              <a:rPr lang="en-GB" baseline="0" dirty="0" smtClean="0"/>
              <a:t> lots of facts, but no improvement</a:t>
            </a:r>
            <a:endParaRPr lang="en-GB" dirty="0" smtClean="0"/>
          </a:p>
          <a:p>
            <a:r>
              <a:rPr lang="en-GB" dirty="0" smtClean="0"/>
              <a:t>It’s about more connections between facts – imagine as a graph</a:t>
            </a:r>
            <a:r>
              <a:rPr lang="en-GB" baseline="0" dirty="0" smtClean="0"/>
              <a:t> with facts as nodes and relationships as arcs</a:t>
            </a:r>
            <a:endParaRPr lang="en-GB" dirty="0" smtClean="0"/>
          </a:p>
          <a:p>
            <a:r>
              <a:rPr lang="en-GB" dirty="0" smtClean="0"/>
              <a:t> - their mental models are much more densely connected</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2</a:t>
            </a:fld>
            <a:endParaRPr lang="en-GB" altLang="en-US"/>
          </a:p>
        </p:txBody>
      </p:sp>
    </p:spTree>
    <p:extLst>
      <p:ext uri="{BB962C8B-B14F-4D97-AF65-F5344CB8AC3E}">
        <p14:creationId xmlns:p14="http://schemas.microsoft.com/office/powerpoint/2010/main" val="68867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anose="020B0600070205080204" pitchFamily="34" charset="-128"/>
                <a:cs typeface="MS PGothic" charset="0"/>
              </a:rPr>
              <a:t>The ‘J word’ signals to the learner that the instructor thinks their problem is trivial and by extension that they therefore must be stupid for not being able to figure it out.</a:t>
            </a:r>
            <a:endParaRPr lang="en-GB"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3</a:t>
            </a:fld>
            <a:endParaRPr lang="en-GB" altLang="en-US"/>
          </a:p>
        </p:txBody>
      </p:sp>
    </p:spTree>
    <p:extLst>
      <p:ext uri="{BB962C8B-B14F-4D97-AF65-F5344CB8AC3E}">
        <p14:creationId xmlns:p14="http://schemas.microsoft.com/office/powerpoint/2010/main" val="148899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4</a:t>
            </a:fld>
            <a:endParaRPr lang="en-GB" altLang="en-US"/>
          </a:p>
        </p:txBody>
      </p:sp>
    </p:spTree>
    <p:extLst>
      <p:ext uri="{BB962C8B-B14F-4D97-AF65-F5344CB8AC3E}">
        <p14:creationId xmlns:p14="http://schemas.microsoft.com/office/powerpoint/2010/main" val="171562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Note</a:t>
            </a:r>
            <a:r>
              <a:rPr lang="en-US" baseline="0" dirty="0" smtClean="0"/>
              <a:t> w</a:t>
            </a:r>
            <a:r>
              <a:rPr lang="en-US" dirty="0" smtClean="0"/>
              <a:t>e’re being conscious</a:t>
            </a:r>
            <a:r>
              <a:rPr lang="en-US" baseline="0" dirty="0" smtClean="0"/>
              <a:t> of how many things we need to teach</a:t>
            </a:r>
            <a:endParaRPr lang="en-US"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6</a:t>
            </a:fld>
            <a:endParaRPr lang="en-GB" altLang="en-US"/>
          </a:p>
        </p:txBody>
      </p:sp>
    </p:spTree>
    <p:extLst>
      <p:ext uri="{BB962C8B-B14F-4D97-AF65-F5344CB8AC3E}">
        <p14:creationId xmlns:p14="http://schemas.microsoft.com/office/powerpoint/2010/main" val="55068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Array Math: shows you clearly what you need to teach</a:t>
            </a:r>
            <a:r>
              <a:rPr lang="en-US" baseline="0" dirty="0" smtClean="0"/>
              <a:t> first (scalars, arrays, loops)</a:t>
            </a:r>
          </a:p>
          <a:p>
            <a:r>
              <a:rPr lang="en-US" baseline="0" dirty="0" smtClean="0"/>
              <a:t>Conditionals: elegant! Path from top left to bottom right (in order have a conditional piece of code, need to do middle bits, can pick paths through this for teaching)</a:t>
            </a:r>
          </a:p>
          <a:p>
            <a:r>
              <a:rPr lang="en-US" baseline="0" dirty="0" smtClean="0"/>
              <a:t>Input and Output: shows what needs to perhaps be taught in another lesson – dependencies on other materials</a:t>
            </a:r>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8</a:t>
            </a:fld>
            <a:endParaRPr lang="en-GB" altLang="en-US"/>
          </a:p>
        </p:txBody>
      </p:sp>
    </p:spTree>
    <p:extLst>
      <p:ext uri="{BB962C8B-B14F-4D97-AF65-F5344CB8AC3E}">
        <p14:creationId xmlns:p14="http://schemas.microsoft.com/office/powerpoint/2010/main" val="80100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a:t>
            </a:r>
            <a:r>
              <a:rPr lang="en-GB" dirty="0" err="1" smtClean="0"/>
              <a:t>mins</a:t>
            </a:r>
            <a:endParaRPr lang="en-GB"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9</a:t>
            </a:fld>
            <a:endParaRPr lang="en-GB" altLang="en-US"/>
          </a:p>
        </p:txBody>
      </p:sp>
    </p:spTree>
    <p:extLst>
      <p:ext uri="{BB962C8B-B14F-4D97-AF65-F5344CB8AC3E}">
        <p14:creationId xmlns:p14="http://schemas.microsoft.com/office/powerpoint/2010/main" val="105954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Communication</a:t>
            </a:r>
            <a:r>
              <a:rPr lang="en-GB" baseline="0" dirty="0" smtClean="0"/>
              <a:t> with learners: show the route of what they will learn!</a:t>
            </a:r>
          </a:p>
          <a:p>
            <a:endParaRPr lang="en-GB" baseline="0" dirty="0" smtClean="0"/>
          </a:p>
          <a:p>
            <a:r>
              <a:rPr lang="en-GB" dirty="0" smtClean="0"/>
              <a:t>Useful formative assessment technique</a:t>
            </a:r>
          </a:p>
          <a:p>
            <a:r>
              <a:rPr lang="en-GB" baseline="0" dirty="0" smtClean="0"/>
              <a:t> - B</a:t>
            </a:r>
            <a:r>
              <a:rPr lang="en-GB" dirty="0" smtClean="0"/>
              <a:t>ut not in lessons</a:t>
            </a:r>
          </a:p>
          <a:p>
            <a:r>
              <a:rPr lang="en-GB" smtClean="0"/>
              <a:t> - Useful </a:t>
            </a:r>
            <a:r>
              <a:rPr lang="en-GB" dirty="0" smtClean="0"/>
              <a:t>in weekly lectures</a:t>
            </a:r>
            <a:endParaRPr lang="en-GB"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10</a:t>
            </a:fld>
            <a:endParaRPr lang="en-GB" altLang="en-US"/>
          </a:p>
        </p:txBody>
      </p:sp>
    </p:spTree>
    <p:extLst>
      <p:ext uri="{BB962C8B-B14F-4D97-AF65-F5344CB8AC3E}">
        <p14:creationId xmlns:p14="http://schemas.microsoft.com/office/powerpoint/2010/main" val="113043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3A3FA41-FDA4-41D2-AE77-2FB9C3E2369B}" type="slidenum">
              <a:rPr lang="en-GB" altLang="en-US" smtClean="0"/>
              <a:pPr>
                <a:defRPr/>
              </a:pPr>
              <a:t>11</a:t>
            </a:fld>
            <a:endParaRPr lang="en-GB" altLang="en-US"/>
          </a:p>
        </p:txBody>
      </p:sp>
    </p:spTree>
    <p:extLst>
      <p:ext uri="{BB962C8B-B14F-4D97-AF65-F5344CB8AC3E}">
        <p14:creationId xmlns:p14="http://schemas.microsoft.com/office/powerpoint/2010/main" val="173210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293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Content Placeholder 2"/>
          <p:cNvSpPr>
            <a:spLocks noGrp="1"/>
          </p:cNvSpPr>
          <p:nvPr>
            <p:ph idx="1"/>
          </p:nvPr>
        </p:nvSpPr>
        <p:spPr>
          <a:xfrm>
            <a:off x="333375" y="1700808"/>
            <a:ext cx="8451093" cy="4753966"/>
          </a:xfrm>
        </p:spPr>
        <p:txBody>
          <a:bodyPr/>
          <a:lstStyle>
            <a:lvl1pPr marL="0" indent="0">
              <a:buNone/>
              <a:defRPr kumimoji="0" lang="en-US" sz="3200" b="0" i="0" u="none" strike="noStrike" kern="1200" cap="none" spc="0" normalizeH="0" baseline="0" noProof="0" smtClean="0">
                <a:ln>
                  <a:noFill/>
                </a:ln>
                <a:solidFill>
                  <a:prstClr val="white"/>
                </a:solidFill>
                <a:effectLst>
                  <a:outerShdw blurRad="50800" dist="38100" dir="2700000" algn="tl" rotWithShape="0">
                    <a:srgbClr val="000000">
                      <a:alpha val="43000"/>
                    </a:srgbClr>
                  </a:outerShdw>
                </a:effectLst>
                <a:uLnTx/>
                <a:uFillTx/>
              </a:defRPr>
            </a:lvl1pPr>
          </a:lstStyle>
          <a:p>
            <a:pPr lvl="0"/>
            <a:endParaRPr kumimoji="0" lang="en-US" sz="72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endParaRPr>
          </a:p>
          <a:p>
            <a:pPr lvl="0"/>
            <a:r>
              <a:rPr kumimoji="0" lang="en-US" sz="72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t>&lt;main title&gt;</a:t>
            </a:r>
            <a:r>
              <a:rPr kumimoji="0" lang="en-US" sz="18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t/>
            </a:r>
            <a:br>
              <a:rPr kumimoji="0" lang="en-US" sz="18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br>
            <a:endParaRPr kumimoji="0" lang="en-US" sz="18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endParaRPr>
          </a:p>
          <a:p>
            <a:pPr lvl="0"/>
            <a:r>
              <a:rPr kumimoji="0" lang="en-US" sz="24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t/>
            </a:r>
            <a:br>
              <a:rPr kumimoji="0" lang="en-US" sz="24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br>
            <a:r>
              <a:rPr kumimoji="0" lang="en-US" sz="24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t>&lt;event&gt;</a:t>
            </a:r>
          </a:p>
          <a:p>
            <a:pPr lvl="0"/>
            <a:r>
              <a:rPr kumimoji="0" lang="en-US" sz="24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t>&lt;date&gt;</a:t>
            </a:r>
          </a:p>
          <a:p>
            <a:pPr lvl="0"/>
            <a:r>
              <a:rPr kumimoji="0" lang="en-US" sz="24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t>&lt;presenter&gt;</a:t>
            </a:r>
            <a:br>
              <a:rPr kumimoji="0" lang="en-US" sz="24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br>
            <a:r>
              <a:rPr kumimoji="0" lang="en-US" sz="24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t>&lt;email&gt;</a:t>
            </a:r>
            <a:br>
              <a:rPr kumimoji="0" lang="en-US" sz="2400" b="0" i="0" u="none" strike="noStrike" kern="1200" cap="none" spc="0" normalizeH="0" baseline="0" noProof="0" dirty="0" smtClean="0">
                <a:ln>
                  <a:noFill/>
                </a:ln>
                <a:solidFill>
                  <a:prstClr val="white"/>
                </a:solidFill>
                <a:effectLst>
                  <a:outerShdw blurRad="50800" dist="38100" dir="2700000" algn="tl" rotWithShape="0">
                    <a:srgbClr val="000000">
                      <a:alpha val="43000"/>
                    </a:srgbClr>
                  </a:outerShdw>
                </a:effectLst>
                <a:uLnTx/>
                <a:uFillTx/>
                <a:latin typeface="+mn-lt"/>
                <a:ea typeface="+mj-ea"/>
                <a:cs typeface="+mj-cs"/>
              </a:rPr>
            </a:br>
            <a:endParaRPr lang="en-GB" altLang="en-US" dirty="0" smtClean="0"/>
          </a:p>
          <a:p>
            <a:pPr lvl="0"/>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2220" y="404663"/>
            <a:ext cx="1656184" cy="1104811"/>
          </a:xfrm>
          <a:prstGeom prst="rect">
            <a:avLst/>
          </a:prstGeom>
          <a:effectLst>
            <a:outerShdw blurRad="50800" dist="76200" dir="2700000" algn="tl" rotWithShape="0">
              <a:prstClr val="black">
                <a:alpha val="40000"/>
              </a:prst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580" y="404664"/>
            <a:ext cx="2556284" cy="1084935"/>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79247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31763"/>
            <a:ext cx="6886575" cy="11430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33375" y="1600200"/>
            <a:ext cx="8353425" cy="4709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E8D66E33-99A2-43AD-BC48-D41681E55B85}" type="slidenum">
              <a:rPr lang="en-GB" altLang="en-US"/>
              <a:pPr>
                <a:defRPr/>
              </a:pPr>
              <a:t>‹#›</a:t>
            </a:fld>
            <a:endParaRPr lang="en-GB" altLang="en-US"/>
          </a:p>
        </p:txBody>
      </p:sp>
    </p:spTree>
    <p:extLst>
      <p:ext uri="{BB962C8B-B14F-4D97-AF65-F5344CB8AC3E}">
        <p14:creationId xmlns:p14="http://schemas.microsoft.com/office/powerpoint/2010/main" val="201708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rdered">
    <p:spTree>
      <p:nvGrpSpPr>
        <p:cNvPr id="1" name=""/>
        <p:cNvGrpSpPr/>
        <p:nvPr/>
      </p:nvGrpSpPr>
      <p:grpSpPr>
        <a:xfrm>
          <a:off x="0" y="0"/>
          <a:ext cx="0" cy="0"/>
          <a:chOff x="0" y="0"/>
          <a:chExt cx="0" cy="0"/>
        </a:xfrm>
      </p:grpSpPr>
      <p:pic>
        <p:nvPicPr>
          <p:cNvPr id="4" name="Picture 4" descr="http://img.docstoccdn.com/thumb/orig/856417.png"/>
          <p:cNvPicPr>
            <a:picLocks noChangeAspect="1" noChangeArrowheads="1"/>
          </p:cNvPicPr>
          <p:nvPr userDrawn="1"/>
        </p:nvPicPr>
        <p:blipFill>
          <a:blip r:embed="rId2">
            <a:extLst>
              <a:ext uri="{28A0092B-C50C-407E-A947-70E740481C1C}">
                <a14:useLocalDpi xmlns:a14="http://schemas.microsoft.com/office/drawing/2010/main" val="0"/>
              </a:ext>
            </a:extLst>
          </a:blip>
          <a:srcRect l="1491" t="2280" r="1578" b="2283"/>
          <a:stretch>
            <a:fillRect/>
          </a:stretch>
        </p:blipFill>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31541" y="1520788"/>
            <a:ext cx="8255260" cy="45725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791580" y="368660"/>
            <a:ext cx="7560840" cy="978112"/>
          </a:xfrm>
        </p:spPr>
        <p:txBody>
          <a:bodyPr/>
          <a:lstStyle>
            <a:lvl1pPr>
              <a:defRPr baseline="0">
                <a:solidFill>
                  <a:schemeClr val="accent6">
                    <a:lumMod val="75000"/>
                  </a:schemeClr>
                </a:solidFill>
                <a:latin typeface="Calibri" panose="020F0502020204030204" pitchFamily="34" charset="0"/>
              </a:defRPr>
            </a:lvl1pPr>
          </a:lstStyle>
          <a:p>
            <a:r>
              <a:rPr lang="en-US" dirty="0" smtClean="0"/>
              <a:t>Click to edit Master title style</a:t>
            </a:r>
            <a:endParaRPr lang="en-GB" dirty="0"/>
          </a:p>
        </p:txBody>
      </p:sp>
      <p:sp>
        <p:nvSpPr>
          <p:cNvPr id="5" name="Slide Number Placeholder 5"/>
          <p:cNvSpPr>
            <a:spLocks noGrp="1"/>
          </p:cNvSpPr>
          <p:nvPr>
            <p:ph type="sldNum" sz="quarter" idx="10"/>
          </p:nvPr>
        </p:nvSpPr>
        <p:spPr>
          <a:xfrm>
            <a:off x="6553200" y="6524625"/>
            <a:ext cx="2133600" cy="295275"/>
          </a:xfrm>
        </p:spPr>
        <p:txBody>
          <a:bodyPr/>
          <a:lstStyle>
            <a:lvl1pPr>
              <a:defRPr smtClean="0"/>
            </a:lvl1pPr>
          </a:lstStyle>
          <a:p>
            <a:pPr>
              <a:defRPr/>
            </a:pPr>
            <a:fld id="{78A72D0A-12D8-4850-B6FB-BAB9C4578CD1}" type="slidenum">
              <a:rPr lang="en-GB" altLang="en-US"/>
              <a:pPr>
                <a:defRPr/>
              </a:pPr>
              <a:t>‹#›</a:t>
            </a:fld>
            <a:endParaRPr lang="en-GB" altLang="en-US"/>
          </a:p>
        </p:txBody>
      </p:sp>
    </p:spTree>
    <p:extLst>
      <p:ext uri="{BB962C8B-B14F-4D97-AF65-F5344CB8AC3E}">
        <p14:creationId xmlns:p14="http://schemas.microsoft.com/office/powerpoint/2010/main" val="204621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0372C55-F32C-714E-85D4-4C85D67E2D89}" type="datetimeFigureOut">
              <a:rPr lang="en-US" smtClean="0"/>
              <a:t>22/09/16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F3FC98C-2777-2A49-93CE-F68CEAF03181}" type="slidenum">
              <a:rPr lang="en-US" smtClean="0"/>
              <a:t>‹#›</a:t>
            </a:fld>
            <a:endParaRPr lang="en-US"/>
          </a:p>
        </p:txBody>
      </p:sp>
    </p:spTree>
    <p:extLst>
      <p:ext uri="{BB962C8B-B14F-4D97-AF65-F5344CB8AC3E}">
        <p14:creationId xmlns:p14="http://schemas.microsoft.com/office/powerpoint/2010/main" val="4180329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381125"/>
          </a:xfrm>
          <a:prstGeom prst="rect">
            <a:avLst/>
          </a:prstGeom>
          <a:solidFill>
            <a:srgbClr val="293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7" name="Title Placeholder 1"/>
          <p:cNvSpPr>
            <a:spLocks noGrp="1"/>
          </p:cNvSpPr>
          <p:nvPr>
            <p:ph type="title"/>
          </p:nvPr>
        </p:nvSpPr>
        <p:spPr bwMode="auto">
          <a:xfrm>
            <a:off x="314325" y="131763"/>
            <a:ext cx="6886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333375" y="1600200"/>
            <a:ext cx="8353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553200" y="64547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1E6E8B1-5B53-460A-A327-28C8D6CDA0CE}" type="slidenum">
              <a:rPr lang="en-GB" altLang="en-US"/>
              <a:pPr>
                <a:defRPr/>
              </a:pPr>
              <a:t>‹#›</a:t>
            </a:fld>
            <a:endParaRPr lang="en-GB" altLang="en-US"/>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04726" y="656692"/>
            <a:ext cx="1055429" cy="704058"/>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16316" y="24562"/>
            <a:ext cx="1489402" cy="63213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6" r:id="rId3"/>
    <p:sldLayoutId id="2147483687" r:id="rId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hyperlink" Target="https://swcarpentry.github.io/instructor-training/fig/array-math.png" TargetMode="External"/><Relationship Id="rId4" Type="http://schemas.openxmlformats.org/officeDocument/2006/relationships/hyperlink" Target="https://swcarpentry.github.io/instructor-training/fig/conditionals.png" TargetMode="External"/><Relationship Id="rId5" Type="http://schemas.openxmlformats.org/officeDocument/2006/relationships/hyperlink" Target="https://swcarpentry.github.io/instructor-training/fig/io.png" TargetMode="External"/><Relationship Id="rId6" Type="http://schemas.openxmlformats.org/officeDocument/2006/relationships/hyperlink" Target="https://swcarpentry.github.io/instructor-training/fig/lists-loops.pn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lstStyle/>
          <a:p>
            <a:pPr algn="ctr"/>
            <a:r>
              <a:rPr lang="en-GB" sz="8000" dirty="0" smtClean="0"/>
              <a:t>Expertise and Memory</a:t>
            </a:r>
            <a:endParaRPr lang="en-GB" dirty="0" smtClean="0"/>
          </a:p>
        </p:txBody>
      </p:sp>
    </p:spTree>
    <p:extLst>
      <p:ext uri="{BB962C8B-B14F-4D97-AF65-F5344CB8AC3E}">
        <p14:creationId xmlns:p14="http://schemas.microsoft.com/office/powerpoint/2010/main" val="6034072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Wonderful World of Concept Maps</a:t>
            </a:r>
            <a:endParaRPr lang="en-GB" dirty="0"/>
          </a:p>
        </p:txBody>
      </p:sp>
      <p:sp>
        <p:nvSpPr>
          <p:cNvPr id="3" name="Content Placeholder 2"/>
          <p:cNvSpPr>
            <a:spLocks noGrp="1"/>
          </p:cNvSpPr>
          <p:nvPr>
            <p:ph idx="1"/>
          </p:nvPr>
        </p:nvSpPr>
        <p:spPr>
          <a:xfrm>
            <a:off x="333375" y="1600200"/>
            <a:ext cx="8353425" cy="4313076"/>
          </a:xfrm>
        </p:spPr>
        <p:txBody>
          <a:bodyPr/>
          <a:lstStyle/>
          <a:p>
            <a:r>
              <a:rPr lang="en-GB" dirty="0" smtClean="0"/>
              <a:t>Can be used for many lesson-related things</a:t>
            </a:r>
          </a:p>
          <a:p>
            <a:pPr lvl="1"/>
            <a:r>
              <a:rPr lang="en-GB" dirty="0" smtClean="0"/>
              <a:t>Help solo design of lessons</a:t>
            </a:r>
          </a:p>
          <a:p>
            <a:pPr lvl="1"/>
            <a:r>
              <a:rPr lang="en-GB" dirty="0" smtClean="0"/>
              <a:t>Aid communication with fellow lesson designers</a:t>
            </a:r>
          </a:p>
          <a:p>
            <a:pPr lvl="1"/>
            <a:r>
              <a:rPr lang="en-GB" dirty="0" smtClean="0"/>
              <a:t>Communication with learners</a:t>
            </a:r>
          </a:p>
          <a:p>
            <a:r>
              <a:rPr lang="en-GB" dirty="0" smtClean="0"/>
              <a:t>And other things!</a:t>
            </a:r>
          </a:p>
          <a:p>
            <a:pPr lvl="1"/>
            <a:r>
              <a:rPr lang="en-GB" dirty="0" smtClean="0"/>
              <a:t>Sketching out concepts for presentations or papers</a:t>
            </a:r>
          </a:p>
          <a:p>
            <a:pPr lvl="1"/>
            <a:r>
              <a:rPr lang="en-GB" dirty="0" smtClean="0"/>
              <a:t>Project team meeting!</a:t>
            </a:r>
            <a:endParaRPr lang="en-GB" dirty="0"/>
          </a:p>
        </p:txBody>
      </p:sp>
      <p:sp>
        <p:nvSpPr>
          <p:cNvPr id="4" name="Rectangle 3"/>
          <p:cNvSpPr/>
          <p:nvPr/>
        </p:nvSpPr>
        <p:spPr>
          <a:xfrm>
            <a:off x="0" y="6063679"/>
            <a:ext cx="9144000" cy="533673"/>
          </a:xfrm>
          <a:prstGeom prst="rect">
            <a:avLst/>
          </a:prstGeom>
          <a:solidFill>
            <a:srgbClr val="EDF5FF"/>
          </a:solidFill>
        </p:spPr>
        <p:txBody>
          <a:bodyPr wrap="square" anchor="ctr">
            <a:noAutofit/>
          </a:bodyPr>
          <a:lstStyle/>
          <a:p>
            <a:pPr algn="ctr"/>
            <a:r>
              <a:rPr lang="en-GB" sz="2400" b="1" i="1" dirty="0" smtClean="0"/>
              <a:t>Concept maps externalise cognition</a:t>
            </a:r>
            <a:endParaRPr lang="en-GB" sz="2400" b="1" i="1" dirty="0"/>
          </a:p>
        </p:txBody>
      </p:sp>
    </p:spTree>
    <p:extLst>
      <p:ext uri="{BB962C8B-B14F-4D97-AF65-F5344CB8AC3E}">
        <p14:creationId xmlns:p14="http://schemas.microsoft.com/office/powerpoint/2010/main" val="10965698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Seven Plus or Minus Two</a:t>
            </a:r>
            <a:endParaRPr lang="en-GB" dirty="0"/>
          </a:p>
        </p:txBody>
      </p:sp>
      <p:sp>
        <p:nvSpPr>
          <p:cNvPr id="3" name="Content Placeholder 2"/>
          <p:cNvSpPr>
            <a:spLocks noGrp="1"/>
          </p:cNvSpPr>
          <p:nvPr>
            <p:ph idx="1"/>
          </p:nvPr>
        </p:nvSpPr>
        <p:spPr/>
        <p:txBody>
          <a:bodyPr/>
          <a:lstStyle/>
          <a:p>
            <a:pPr marL="0" indent="0">
              <a:buNone/>
            </a:pPr>
            <a:r>
              <a:rPr lang="en-GB" i="1" dirty="0" smtClean="0"/>
              <a:t>Read the following list and try to memorise it:</a:t>
            </a:r>
          </a:p>
          <a:p>
            <a:endParaRPr lang="en-GB" i="1" dirty="0"/>
          </a:p>
          <a:p>
            <a:pPr marL="0" indent="0">
              <a:buNone/>
            </a:pPr>
            <a:r>
              <a:rPr lang="en-GB" i="1" dirty="0" smtClean="0"/>
              <a:t>Cat, apple, ball, tree, square, head, house, door, box, car, king, hammer, milk, fish, book, tape, arrow, flower, key, shoe</a:t>
            </a:r>
            <a:endParaRPr lang="en-GB" i="1" dirty="0"/>
          </a:p>
        </p:txBody>
      </p:sp>
    </p:spTree>
    <p:extLst>
      <p:ext uri="{BB962C8B-B14F-4D97-AF65-F5344CB8AC3E}">
        <p14:creationId xmlns:p14="http://schemas.microsoft.com/office/powerpoint/2010/main" val="6867934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Test</a:t>
            </a:r>
            <a:endParaRPr lang="en-GB" dirty="0"/>
          </a:p>
        </p:txBody>
      </p:sp>
      <p:sp>
        <p:nvSpPr>
          <p:cNvPr id="3" name="Content Placeholder 2"/>
          <p:cNvSpPr>
            <a:spLocks noGrp="1"/>
          </p:cNvSpPr>
          <p:nvPr>
            <p:ph idx="1"/>
          </p:nvPr>
        </p:nvSpPr>
        <p:spPr/>
        <p:txBody>
          <a:bodyPr/>
          <a:lstStyle/>
          <a:p>
            <a:r>
              <a:rPr lang="en-GB" dirty="0" smtClean="0"/>
              <a:t>Which ones can we remember?</a:t>
            </a:r>
          </a:p>
          <a:p>
            <a:endParaRPr lang="en-GB" dirty="0"/>
          </a:p>
          <a:p>
            <a:endParaRPr lang="en-GB" dirty="0"/>
          </a:p>
        </p:txBody>
      </p:sp>
    </p:spTree>
    <p:extLst>
      <p:ext uri="{BB962C8B-B14F-4D97-AF65-F5344CB8AC3E}">
        <p14:creationId xmlns:p14="http://schemas.microsoft.com/office/powerpoint/2010/main" val="8885693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a:t>
            </a:r>
            <a:endParaRPr lang="en-GB" dirty="0"/>
          </a:p>
        </p:txBody>
      </p:sp>
      <p:sp>
        <p:nvSpPr>
          <p:cNvPr id="3" name="Content Placeholder 2"/>
          <p:cNvSpPr>
            <a:spLocks noGrp="1"/>
          </p:cNvSpPr>
          <p:nvPr>
            <p:ph idx="1"/>
          </p:nvPr>
        </p:nvSpPr>
        <p:spPr/>
        <p:txBody>
          <a:bodyPr/>
          <a:lstStyle/>
          <a:p>
            <a:r>
              <a:rPr lang="en-GB" dirty="0" smtClean="0"/>
              <a:t>Two layers to human memory</a:t>
            </a:r>
          </a:p>
          <a:p>
            <a:pPr lvl="1"/>
            <a:r>
              <a:rPr lang="en-GB" b="1" dirty="0" smtClean="0"/>
              <a:t>Long-term</a:t>
            </a:r>
            <a:r>
              <a:rPr lang="en-GB" dirty="0" smtClean="0"/>
              <a:t> or </a:t>
            </a:r>
            <a:r>
              <a:rPr lang="en-GB" b="1" dirty="0" smtClean="0"/>
              <a:t>persistent memory</a:t>
            </a:r>
            <a:r>
              <a:rPr lang="en-GB" dirty="0" smtClean="0"/>
              <a:t> – unbounded, slow</a:t>
            </a:r>
          </a:p>
          <a:p>
            <a:pPr lvl="1"/>
            <a:r>
              <a:rPr lang="en-GB" b="1" dirty="0" smtClean="0"/>
              <a:t>Short-term</a:t>
            </a:r>
            <a:r>
              <a:rPr lang="en-GB" dirty="0" smtClean="0"/>
              <a:t> or </a:t>
            </a:r>
            <a:r>
              <a:rPr lang="en-GB" b="1" dirty="0" smtClean="0"/>
              <a:t>working memory</a:t>
            </a:r>
            <a:r>
              <a:rPr lang="en-GB" dirty="0" smtClean="0"/>
              <a:t> – faster, small</a:t>
            </a:r>
          </a:p>
          <a:p>
            <a:pPr lvl="1"/>
            <a:endParaRPr lang="en-GB" dirty="0"/>
          </a:p>
          <a:p>
            <a:pPr lvl="1"/>
            <a:endParaRPr lang="en-GB" dirty="0" smtClean="0"/>
          </a:p>
          <a:p>
            <a:pPr marL="457200" lvl="1" indent="0" algn="ctr">
              <a:buNone/>
            </a:pPr>
            <a:r>
              <a:rPr lang="en-GB" i="1" dirty="0" smtClean="0"/>
              <a:t>Important in programming</a:t>
            </a:r>
          </a:p>
          <a:p>
            <a:pPr marL="457200" lvl="1" indent="0" algn="ctr">
              <a:buNone/>
            </a:pPr>
            <a:r>
              <a:rPr lang="en-GB" i="1" dirty="0" smtClean="0"/>
              <a:t>Important in teaching</a:t>
            </a:r>
          </a:p>
          <a:p>
            <a:pPr marL="457200" lvl="1" indent="0" algn="ctr">
              <a:buNone/>
            </a:pPr>
            <a:endParaRPr lang="en-GB" sz="1600" dirty="0"/>
          </a:p>
          <a:p>
            <a:pPr marL="457200" lvl="1" indent="0" algn="ctr">
              <a:buNone/>
            </a:pPr>
            <a:r>
              <a:rPr lang="en-GB" b="1" i="1" dirty="0" smtClean="0"/>
              <a:t>This is why concept maps are so useful</a:t>
            </a:r>
          </a:p>
          <a:p>
            <a:pPr lvl="1"/>
            <a:endParaRPr lang="en-GB" b="1" dirty="0"/>
          </a:p>
          <a:p>
            <a:endParaRPr lang="en-GB" b="1" dirty="0"/>
          </a:p>
        </p:txBody>
      </p:sp>
      <p:sp>
        <p:nvSpPr>
          <p:cNvPr id="4" name="Rectangle 3"/>
          <p:cNvSpPr/>
          <p:nvPr/>
        </p:nvSpPr>
        <p:spPr>
          <a:xfrm>
            <a:off x="7840" y="3897052"/>
            <a:ext cx="9144000" cy="533673"/>
          </a:xfrm>
          <a:prstGeom prst="rect">
            <a:avLst/>
          </a:prstGeom>
          <a:solidFill>
            <a:srgbClr val="EDF5FF"/>
          </a:solidFill>
        </p:spPr>
        <p:txBody>
          <a:bodyPr wrap="square" anchor="ctr">
            <a:noAutofit/>
          </a:bodyPr>
          <a:lstStyle/>
          <a:p>
            <a:pPr algn="ctr"/>
            <a:r>
              <a:rPr lang="en-GB" sz="2400" b="1" i="1" dirty="0" smtClean="0"/>
              <a:t>Memory can hold 7</a:t>
            </a:r>
            <a:r>
              <a:rPr lang="en-GB" sz="2400" dirty="0" smtClean="0"/>
              <a:t> </a:t>
            </a:r>
            <a:r>
              <a:rPr lang="en-GB" sz="2400" dirty="0"/>
              <a:t>± </a:t>
            </a:r>
            <a:r>
              <a:rPr lang="en-GB" sz="2400" b="1" i="1" dirty="0" smtClean="0"/>
              <a:t>2 items for a few seconds</a:t>
            </a:r>
            <a:endParaRPr lang="en-GB" sz="2400" b="1" i="1" dirty="0"/>
          </a:p>
        </p:txBody>
      </p:sp>
    </p:spTree>
    <p:extLst>
      <p:ext uri="{BB962C8B-B14F-4D97-AF65-F5344CB8AC3E}">
        <p14:creationId xmlns:p14="http://schemas.microsoft.com/office/powerpoint/2010/main" val="7886232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experts different?</a:t>
            </a:r>
            <a:endParaRPr lang="en-GB" dirty="0"/>
          </a:p>
        </p:txBody>
      </p:sp>
      <p:sp>
        <p:nvSpPr>
          <p:cNvPr id="3" name="Content Placeholder 2"/>
          <p:cNvSpPr>
            <a:spLocks noGrp="1"/>
          </p:cNvSpPr>
          <p:nvPr>
            <p:ph idx="1"/>
          </p:nvPr>
        </p:nvSpPr>
        <p:spPr>
          <a:xfrm>
            <a:off x="333375" y="1484784"/>
            <a:ext cx="4166617" cy="5069160"/>
          </a:xfrm>
        </p:spPr>
        <p:txBody>
          <a:bodyPr/>
          <a:lstStyle/>
          <a:p>
            <a:pPr marL="0" indent="0">
              <a:buNone/>
            </a:pPr>
            <a:r>
              <a:rPr lang="en-GB" b="1" u="sng" dirty="0" smtClean="0"/>
              <a:t>Experts:</a:t>
            </a:r>
            <a:endParaRPr lang="en-GB" b="1" u="sng" dirty="0"/>
          </a:p>
          <a:p>
            <a:pPr marL="514350" indent="-514350">
              <a:buFont typeface="+mj-lt"/>
              <a:buAutoNum type="arabicPeriod"/>
            </a:pPr>
            <a:r>
              <a:rPr lang="en-GB" dirty="0" smtClean="0"/>
              <a:t>Can jump directly from problem to solution</a:t>
            </a:r>
          </a:p>
          <a:p>
            <a:pPr marL="514350" indent="-514350">
              <a:buFont typeface="+mj-lt"/>
              <a:buAutoNum type="arabicPeriod"/>
            </a:pPr>
            <a:r>
              <a:rPr lang="en-GB" dirty="0" smtClean="0"/>
              <a:t>Can have expert </a:t>
            </a:r>
            <a:r>
              <a:rPr lang="en-GB" i="1" dirty="0" smtClean="0"/>
              <a:t>blind spot</a:t>
            </a:r>
          </a:p>
          <a:p>
            <a:pPr marL="514350" indent="-514350">
              <a:buFont typeface="+mj-lt"/>
              <a:buAutoNum type="arabicPeriod"/>
            </a:pPr>
            <a:r>
              <a:rPr lang="en-GB" dirty="0" smtClean="0"/>
              <a:t>Can switch between representations</a:t>
            </a:r>
          </a:p>
          <a:p>
            <a:pPr marL="514350" indent="-514350">
              <a:buFont typeface="+mj-lt"/>
              <a:buAutoNum type="arabicPeriod"/>
            </a:pPr>
            <a:r>
              <a:rPr lang="en-GB" dirty="0" smtClean="0"/>
              <a:t>Better at diagnosis</a:t>
            </a:r>
          </a:p>
          <a:p>
            <a:pPr marL="514350" indent="-514350">
              <a:buFont typeface="+mj-lt"/>
              <a:buAutoNum type="arabicPeriod"/>
            </a:pPr>
            <a:endParaRPr lang="en-GB" dirty="0" smtClean="0"/>
          </a:p>
        </p:txBody>
      </p:sp>
      <p:sp>
        <p:nvSpPr>
          <p:cNvPr id="4" name="Content Placeholder 2"/>
          <p:cNvSpPr txBox="1">
            <a:spLocks/>
          </p:cNvSpPr>
          <p:nvPr/>
        </p:nvSpPr>
        <p:spPr bwMode="auto">
          <a:xfrm>
            <a:off x="4644008" y="2060848"/>
            <a:ext cx="4499992" cy="445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i="1" dirty="0" smtClean="0"/>
              <a:t>Driving to grocery store on ‘autopilot’, can revise journey plan</a:t>
            </a:r>
            <a:endParaRPr lang="en-GB" dirty="0" smtClean="0"/>
          </a:p>
          <a:p>
            <a:pPr marL="0" indent="0">
              <a:buNone/>
            </a:pPr>
            <a:r>
              <a:rPr lang="en-GB" i="1" dirty="0" smtClean="0"/>
              <a:t>Leaves out an important detail giving directions</a:t>
            </a:r>
          </a:p>
          <a:p>
            <a:pPr marL="0" indent="0">
              <a:buNone/>
            </a:pPr>
            <a:r>
              <a:rPr lang="en-GB" i="1" dirty="0" smtClean="0"/>
              <a:t>Can use street names or landmarks for directions</a:t>
            </a:r>
          </a:p>
          <a:p>
            <a:pPr marL="0" indent="0">
              <a:buNone/>
            </a:pPr>
            <a:r>
              <a:rPr lang="en-GB" i="1" dirty="0" smtClean="0"/>
              <a:t>Can help direct lost friends</a:t>
            </a:r>
            <a:endParaRPr lang="en-GB" i="1" dirty="0"/>
          </a:p>
          <a:p>
            <a:pPr marL="0" indent="0">
              <a:buNone/>
            </a:pPr>
            <a:endParaRPr lang="en-GB" dirty="0"/>
          </a:p>
        </p:txBody>
      </p:sp>
      <p:grpSp>
        <p:nvGrpSpPr>
          <p:cNvPr id="7" name="Group 6"/>
          <p:cNvGrpSpPr/>
          <p:nvPr/>
        </p:nvGrpSpPr>
        <p:grpSpPr>
          <a:xfrm>
            <a:off x="166433" y="3190664"/>
            <a:ext cx="8667117" cy="1894520"/>
            <a:chOff x="333375" y="3212976"/>
            <a:chExt cx="8667117" cy="1894520"/>
          </a:xfrm>
        </p:grpSpPr>
        <p:sp>
          <p:nvSpPr>
            <p:cNvPr id="6" name="Content Placeholder 2"/>
            <p:cNvSpPr txBox="1">
              <a:spLocks/>
            </p:cNvSpPr>
            <p:nvPr/>
          </p:nvSpPr>
          <p:spPr bwMode="auto">
            <a:xfrm>
              <a:off x="333375" y="3709628"/>
              <a:ext cx="8667117" cy="972107"/>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324000" bIns="45720" numCol="1" anchor="b"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GB" b="1" i="1" dirty="0" smtClean="0">
                <a:solidFill>
                  <a:srgbClr val="00B0F0"/>
                </a:solidFill>
              </a:endParaRPr>
            </a:p>
          </p:txBody>
        </p:sp>
        <p:pic>
          <p:nvPicPr>
            <p:cNvPr id="5" name="Picture 4"/>
            <p:cNvPicPr>
              <a:picLocks noChangeAspect="1"/>
            </p:cNvPicPr>
            <p:nvPr/>
          </p:nvPicPr>
          <p:blipFill>
            <a:blip r:embed="rId3"/>
            <a:stretch>
              <a:fillRect/>
            </a:stretch>
          </p:blipFill>
          <p:spPr>
            <a:xfrm>
              <a:off x="4644008" y="3212976"/>
              <a:ext cx="4210044" cy="1894520"/>
            </a:xfrm>
            <a:prstGeom prst="rect">
              <a:avLst/>
            </a:prstGeom>
          </p:spPr>
        </p:pic>
      </p:grpSp>
      <p:sp>
        <p:nvSpPr>
          <p:cNvPr id="8" name="Content Placeholder 2"/>
          <p:cNvSpPr txBox="1">
            <a:spLocks/>
          </p:cNvSpPr>
          <p:nvPr/>
        </p:nvSpPr>
        <p:spPr bwMode="auto">
          <a:xfrm>
            <a:off x="4644008" y="1484784"/>
            <a:ext cx="4499992" cy="61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u="sng" dirty="0" smtClean="0"/>
              <a:t>Local driving </a:t>
            </a:r>
            <a:r>
              <a:rPr lang="en-GB" b="1" u="sng" dirty="0"/>
              <a:t>around </a:t>
            </a:r>
            <a:r>
              <a:rPr lang="en-GB" b="1" u="sng" dirty="0" smtClean="0"/>
              <a:t>city:</a:t>
            </a:r>
          </a:p>
        </p:txBody>
      </p:sp>
    </p:spTree>
    <p:extLst>
      <p:ext uri="{BB962C8B-B14F-4D97-AF65-F5344CB8AC3E}">
        <p14:creationId xmlns:p14="http://schemas.microsoft.com/office/powerpoint/2010/main" val="1280106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dissolv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dissolv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dissolv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dissolv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ssolv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Maps</a:t>
            </a:r>
            <a:endParaRPr lang="en-GB" dirty="0"/>
          </a:p>
        </p:txBody>
      </p:sp>
      <p:sp>
        <p:nvSpPr>
          <p:cNvPr id="3" name="Content Placeholder 2"/>
          <p:cNvSpPr>
            <a:spLocks noGrp="1"/>
          </p:cNvSpPr>
          <p:nvPr>
            <p:ph idx="1"/>
          </p:nvPr>
        </p:nvSpPr>
        <p:spPr/>
        <p:txBody>
          <a:bodyPr/>
          <a:lstStyle/>
          <a:p>
            <a:endParaRPr lang="en-GB" dirty="0"/>
          </a:p>
        </p:txBody>
      </p:sp>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2574452" y="498699"/>
            <a:ext cx="3995095" cy="4752528"/>
          </a:xfrm>
          <a:prstGeom prst="rect">
            <a:avLst/>
          </a:prstGeom>
        </p:spPr>
      </p:pic>
      <p:sp>
        <p:nvSpPr>
          <p:cNvPr id="9" name="TextBox 8"/>
          <p:cNvSpPr txBox="1"/>
          <p:nvPr/>
        </p:nvSpPr>
        <p:spPr>
          <a:xfrm>
            <a:off x="2483768" y="5741384"/>
            <a:ext cx="4320480" cy="1107996"/>
          </a:xfrm>
          <a:prstGeom prst="rect">
            <a:avLst/>
          </a:prstGeom>
          <a:noFill/>
        </p:spPr>
        <p:txBody>
          <a:bodyPr wrap="square" rtlCol="0">
            <a:spAutoFit/>
          </a:bodyPr>
          <a:lstStyle/>
          <a:p>
            <a:pPr algn="ctr"/>
            <a:r>
              <a:rPr lang="en-GB" sz="6600" dirty="0" smtClean="0">
                <a:latin typeface="Creepsville" charset="0"/>
                <a:ea typeface="Creepsville" charset="0"/>
                <a:cs typeface="Creepsville" charset="0"/>
              </a:rPr>
              <a:t>THE J WORD</a:t>
            </a:r>
            <a:endParaRPr lang="en-GB" sz="6600" dirty="0">
              <a:latin typeface="Creepsville" charset="0"/>
              <a:ea typeface="Creepsville" charset="0"/>
              <a:cs typeface="Creepsville" charset="0"/>
            </a:endParaRPr>
          </a:p>
        </p:txBody>
      </p:sp>
      <p:sp>
        <p:nvSpPr>
          <p:cNvPr id="6" name="TextBox 5"/>
          <p:cNvSpPr txBox="1"/>
          <p:nvPr/>
        </p:nvSpPr>
        <p:spPr>
          <a:xfrm rot="19585755">
            <a:off x="383943" y="1071898"/>
            <a:ext cx="3066955" cy="523220"/>
          </a:xfrm>
          <a:prstGeom prst="rect">
            <a:avLst/>
          </a:prstGeom>
          <a:noFill/>
        </p:spPr>
        <p:txBody>
          <a:bodyPr wrap="square" rtlCol="0">
            <a:spAutoFit/>
          </a:bodyPr>
          <a:lstStyle/>
          <a:p>
            <a:r>
              <a:rPr lang="en-GB" sz="2800" b="1" dirty="0" smtClean="0">
                <a:latin typeface="Comic Sans MS" charset="0"/>
                <a:ea typeface="Comic Sans MS" charset="0"/>
                <a:cs typeface="Comic Sans MS" charset="0"/>
              </a:rPr>
              <a:t>Much blind spot!</a:t>
            </a:r>
            <a:endParaRPr lang="en-GB" sz="2800" b="1" dirty="0">
              <a:latin typeface="Comic Sans MS" charset="0"/>
              <a:ea typeface="Comic Sans MS" charset="0"/>
              <a:cs typeface="Comic Sans MS" charset="0"/>
            </a:endParaRPr>
          </a:p>
        </p:txBody>
      </p:sp>
      <p:sp>
        <p:nvSpPr>
          <p:cNvPr id="8" name="TextBox 7"/>
          <p:cNvSpPr txBox="1"/>
          <p:nvPr/>
        </p:nvSpPr>
        <p:spPr>
          <a:xfrm rot="2377509">
            <a:off x="6108236" y="1168534"/>
            <a:ext cx="2809784" cy="523220"/>
          </a:xfrm>
          <a:prstGeom prst="rect">
            <a:avLst/>
          </a:prstGeom>
          <a:noFill/>
        </p:spPr>
        <p:txBody>
          <a:bodyPr wrap="square" rtlCol="0">
            <a:spAutoFit/>
          </a:bodyPr>
          <a:lstStyle/>
          <a:p>
            <a:r>
              <a:rPr lang="en-GB" sz="2800" b="1" dirty="0" smtClean="0">
                <a:latin typeface="Comic Sans MS" charset="0"/>
                <a:ea typeface="Comic Sans MS" charset="0"/>
                <a:cs typeface="Comic Sans MS" charset="0"/>
              </a:rPr>
              <a:t>Very not good!</a:t>
            </a:r>
            <a:endParaRPr lang="en-GB" sz="2800" b="1" dirty="0">
              <a:latin typeface="Comic Sans MS" charset="0"/>
              <a:ea typeface="Comic Sans MS" charset="0"/>
              <a:cs typeface="Comic Sans MS" charset="0"/>
            </a:endParaRPr>
          </a:p>
        </p:txBody>
      </p:sp>
      <p:sp>
        <p:nvSpPr>
          <p:cNvPr id="10" name="TextBox 9"/>
          <p:cNvSpPr txBox="1"/>
          <p:nvPr/>
        </p:nvSpPr>
        <p:spPr>
          <a:xfrm rot="19198040">
            <a:off x="6243256" y="4215800"/>
            <a:ext cx="2983324" cy="523220"/>
          </a:xfrm>
          <a:prstGeom prst="rect">
            <a:avLst/>
          </a:prstGeom>
          <a:noFill/>
        </p:spPr>
        <p:txBody>
          <a:bodyPr wrap="square" rtlCol="0">
            <a:spAutoFit/>
          </a:bodyPr>
          <a:lstStyle/>
          <a:p>
            <a:r>
              <a:rPr lang="en-GB" sz="2800" b="1" smtClean="0">
                <a:latin typeface="Comic Sans MS" charset="0"/>
                <a:ea typeface="Comic Sans MS" charset="0"/>
                <a:cs typeface="Comic Sans MS" charset="0"/>
              </a:rPr>
              <a:t>Many </a:t>
            </a:r>
            <a:r>
              <a:rPr lang="en-GB" sz="2800" b="1" dirty="0" smtClean="0">
                <a:latin typeface="Comic Sans MS" charset="0"/>
                <a:ea typeface="Comic Sans MS" charset="0"/>
                <a:cs typeface="Comic Sans MS" charset="0"/>
              </a:rPr>
              <a:t>confusion!</a:t>
            </a:r>
            <a:endParaRPr lang="en-GB" sz="2800" b="1" dirty="0">
              <a:latin typeface="Comic Sans MS" charset="0"/>
              <a:ea typeface="Comic Sans MS" charset="0"/>
              <a:cs typeface="Comic Sans MS" charset="0"/>
            </a:endParaRPr>
          </a:p>
        </p:txBody>
      </p:sp>
      <p:sp>
        <p:nvSpPr>
          <p:cNvPr id="11" name="TextBox 10"/>
          <p:cNvSpPr txBox="1"/>
          <p:nvPr/>
        </p:nvSpPr>
        <p:spPr>
          <a:xfrm rot="2649359">
            <a:off x="-332906" y="3793435"/>
            <a:ext cx="3832211" cy="954107"/>
          </a:xfrm>
          <a:prstGeom prst="rect">
            <a:avLst/>
          </a:prstGeom>
          <a:noFill/>
        </p:spPr>
        <p:txBody>
          <a:bodyPr wrap="square" rtlCol="0">
            <a:spAutoFit/>
          </a:bodyPr>
          <a:lstStyle/>
          <a:p>
            <a:pPr algn="ctr"/>
            <a:r>
              <a:rPr lang="en-GB" sz="2800" b="1" dirty="0" smtClean="0">
                <a:latin typeface="Comic Sans MS" charset="0"/>
                <a:ea typeface="Comic Sans MS" charset="0"/>
                <a:cs typeface="Comic Sans MS" charset="0"/>
              </a:rPr>
              <a:t>So </a:t>
            </a:r>
            <a:r>
              <a:rPr lang="en-GB" sz="2800" b="1" smtClean="0">
                <a:latin typeface="Comic Sans MS" charset="0"/>
                <a:ea typeface="Comic Sans MS" charset="0"/>
                <a:cs typeface="Comic Sans MS" charset="0"/>
              </a:rPr>
              <a:t>passive dismissive adjective!</a:t>
            </a:r>
            <a:endParaRPr lang="en-GB" sz="2800" b="1" dirty="0">
              <a:latin typeface="Comic Sans MS" charset="0"/>
              <a:ea typeface="Comic Sans MS" charset="0"/>
              <a:cs typeface="Comic Sans MS" charset="0"/>
            </a:endParaRPr>
          </a:p>
        </p:txBody>
      </p:sp>
    </p:spTree>
    <p:extLst>
      <p:ext uri="{BB962C8B-B14F-4D97-AF65-F5344CB8AC3E}">
        <p14:creationId xmlns:p14="http://schemas.microsoft.com/office/powerpoint/2010/main" val="9967795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Maps</a:t>
            </a:r>
            <a:endParaRPr lang="en-GB" dirty="0"/>
          </a:p>
        </p:txBody>
      </p:sp>
      <p:sp>
        <p:nvSpPr>
          <p:cNvPr id="3" name="Content Placeholder 2"/>
          <p:cNvSpPr>
            <a:spLocks noGrp="1"/>
          </p:cNvSpPr>
          <p:nvPr>
            <p:ph idx="1"/>
          </p:nvPr>
        </p:nvSpPr>
        <p:spPr>
          <a:xfrm>
            <a:off x="333375" y="1448780"/>
            <a:ext cx="8353425" cy="4709120"/>
          </a:xfrm>
        </p:spPr>
        <p:txBody>
          <a:bodyPr/>
          <a:lstStyle/>
          <a:p>
            <a:r>
              <a:rPr lang="en-GB" dirty="0" smtClean="0"/>
              <a:t>Start with some concepts</a:t>
            </a:r>
            <a:r>
              <a:rPr lang="is-IS" dirty="0" smtClean="0"/>
              <a:t>…</a:t>
            </a:r>
            <a:endParaRPr lang="en-GB" dirty="0"/>
          </a:p>
        </p:txBody>
      </p:sp>
    </p:spTree>
    <p:extLst>
      <p:ext uri="{BB962C8B-B14F-4D97-AF65-F5344CB8AC3E}">
        <p14:creationId xmlns:p14="http://schemas.microsoft.com/office/powerpoint/2010/main" val="37887243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Maps</a:t>
            </a:r>
            <a:endParaRPr lang="en-GB" dirty="0"/>
          </a:p>
        </p:txBody>
      </p:sp>
      <p:sp>
        <p:nvSpPr>
          <p:cNvPr id="3" name="Content Placeholder 2"/>
          <p:cNvSpPr>
            <a:spLocks noGrp="1"/>
          </p:cNvSpPr>
          <p:nvPr>
            <p:ph idx="1"/>
          </p:nvPr>
        </p:nvSpPr>
        <p:spPr>
          <a:xfrm>
            <a:off x="333375" y="1448780"/>
            <a:ext cx="8353425" cy="4709120"/>
          </a:xfrm>
        </p:spPr>
        <p:txBody>
          <a:bodyPr/>
          <a:lstStyle/>
          <a:p>
            <a:r>
              <a:rPr lang="en-GB" dirty="0" smtClean="0"/>
              <a:t>Start with some concepts</a:t>
            </a:r>
            <a:r>
              <a:rPr lang="is-IS" dirty="0" smtClean="0"/>
              <a:t>…</a:t>
            </a:r>
            <a:endParaRPr lang="en-GB" dirty="0"/>
          </a:p>
        </p:txBody>
      </p:sp>
      <p:pic>
        <p:nvPicPr>
          <p:cNvPr id="13" name="Picture 12"/>
          <p:cNvPicPr>
            <a:picLocks noChangeAspect="1"/>
          </p:cNvPicPr>
          <p:nvPr/>
        </p:nvPicPr>
        <p:blipFill>
          <a:blip r:embed="rId2"/>
          <a:stretch>
            <a:fillRect/>
          </a:stretch>
        </p:blipFill>
        <p:spPr>
          <a:xfrm>
            <a:off x="508" y="2449488"/>
            <a:ext cx="9144000" cy="3284040"/>
          </a:xfrm>
          <a:prstGeom prst="rect">
            <a:avLst/>
          </a:prstGeom>
        </p:spPr>
      </p:pic>
    </p:spTree>
    <p:extLst>
      <p:ext uri="{BB962C8B-B14F-4D97-AF65-F5344CB8AC3E}">
        <p14:creationId xmlns:p14="http://schemas.microsoft.com/office/powerpoint/2010/main" val="12630273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Maps</a:t>
            </a:r>
            <a:endParaRPr lang="en-GB" dirty="0"/>
          </a:p>
        </p:txBody>
      </p:sp>
      <p:sp>
        <p:nvSpPr>
          <p:cNvPr id="3" name="Content Placeholder 2"/>
          <p:cNvSpPr>
            <a:spLocks noGrp="1"/>
          </p:cNvSpPr>
          <p:nvPr>
            <p:ph idx="1"/>
          </p:nvPr>
        </p:nvSpPr>
        <p:spPr>
          <a:xfrm>
            <a:off x="333375" y="1448780"/>
            <a:ext cx="8353425" cy="4709120"/>
          </a:xfrm>
        </p:spPr>
        <p:txBody>
          <a:bodyPr/>
          <a:lstStyle/>
          <a:p>
            <a:r>
              <a:rPr lang="en-GB" dirty="0" smtClean="0"/>
              <a:t>Add key relationships</a:t>
            </a:r>
            <a:r>
              <a:rPr lang="is-IS" dirty="0" smtClean="0"/>
              <a:t>…</a:t>
            </a:r>
          </a:p>
          <a:p>
            <a:endParaRPr lang="is-IS" dirty="0"/>
          </a:p>
          <a:p>
            <a:endParaRPr lang="is-IS" dirty="0" smtClean="0"/>
          </a:p>
          <a:p>
            <a:endParaRPr lang="is-IS" dirty="0"/>
          </a:p>
          <a:p>
            <a:endParaRPr lang="is-IS" dirty="0" smtClean="0"/>
          </a:p>
          <a:p>
            <a:endParaRPr lang="is-IS" dirty="0"/>
          </a:p>
          <a:p>
            <a:endParaRPr lang="is-IS" dirty="0" smtClean="0"/>
          </a:p>
          <a:p>
            <a:endParaRPr lang="is-IS" dirty="0"/>
          </a:p>
          <a:p>
            <a:r>
              <a:rPr lang="is-IS" dirty="0" smtClean="0"/>
              <a:t>There are 6 things here, not 3!</a:t>
            </a:r>
            <a:endParaRPr lang="en-GB" dirty="0"/>
          </a:p>
        </p:txBody>
      </p:sp>
      <p:pic>
        <p:nvPicPr>
          <p:cNvPr id="4" name="Picture 3"/>
          <p:cNvPicPr>
            <a:picLocks noChangeAspect="1"/>
          </p:cNvPicPr>
          <p:nvPr/>
        </p:nvPicPr>
        <p:blipFill>
          <a:blip r:embed="rId3"/>
          <a:stretch>
            <a:fillRect/>
          </a:stretch>
        </p:blipFill>
        <p:spPr>
          <a:xfrm>
            <a:off x="-4337" y="2449488"/>
            <a:ext cx="9144000" cy="3318553"/>
          </a:xfrm>
          <a:prstGeom prst="rect">
            <a:avLst/>
          </a:prstGeom>
        </p:spPr>
      </p:pic>
    </p:spTree>
    <p:extLst>
      <p:ext uri="{BB962C8B-B14F-4D97-AF65-F5344CB8AC3E}">
        <p14:creationId xmlns:p14="http://schemas.microsoft.com/office/powerpoint/2010/main" val="2312602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Maps</a:t>
            </a:r>
            <a:endParaRPr lang="en-GB" dirty="0"/>
          </a:p>
        </p:txBody>
      </p:sp>
      <p:sp>
        <p:nvSpPr>
          <p:cNvPr id="3" name="Content Placeholder 2"/>
          <p:cNvSpPr>
            <a:spLocks noGrp="1"/>
          </p:cNvSpPr>
          <p:nvPr>
            <p:ph idx="1"/>
          </p:nvPr>
        </p:nvSpPr>
        <p:spPr>
          <a:xfrm>
            <a:off x="333375" y="1448780"/>
            <a:ext cx="8559105" cy="4709120"/>
          </a:xfrm>
        </p:spPr>
        <p:txBody>
          <a:bodyPr/>
          <a:lstStyle/>
          <a:p>
            <a:r>
              <a:rPr lang="en-GB" dirty="0" smtClean="0"/>
              <a:t>Add 2 facts to show what is usually true</a:t>
            </a:r>
            <a:r>
              <a:rPr lang="is-IS" dirty="0" smtClean="0"/>
              <a:t>…</a:t>
            </a:r>
          </a:p>
          <a:p>
            <a:endParaRPr lang="is-IS" dirty="0"/>
          </a:p>
          <a:p>
            <a:endParaRPr lang="is-IS" dirty="0" smtClean="0"/>
          </a:p>
          <a:p>
            <a:endParaRPr lang="is-IS" dirty="0"/>
          </a:p>
          <a:p>
            <a:endParaRPr lang="is-IS" dirty="0" smtClean="0"/>
          </a:p>
          <a:p>
            <a:endParaRPr lang="is-IS" dirty="0"/>
          </a:p>
          <a:p>
            <a:endParaRPr lang="is-IS" dirty="0" smtClean="0"/>
          </a:p>
          <a:p>
            <a:endParaRPr lang="is-IS" dirty="0"/>
          </a:p>
          <a:p>
            <a:r>
              <a:rPr lang="is-IS" dirty="0" smtClean="0"/>
              <a:t>That’s 8 things – good size for teaching episode!</a:t>
            </a:r>
            <a:endParaRPr lang="en-GB" dirty="0"/>
          </a:p>
        </p:txBody>
      </p:sp>
      <p:pic>
        <p:nvPicPr>
          <p:cNvPr id="6" name="Picture 5"/>
          <p:cNvPicPr>
            <a:picLocks noChangeAspect="1"/>
          </p:cNvPicPr>
          <p:nvPr/>
        </p:nvPicPr>
        <p:blipFill>
          <a:blip r:embed="rId2"/>
          <a:stretch>
            <a:fillRect/>
          </a:stretch>
        </p:blipFill>
        <p:spPr>
          <a:xfrm>
            <a:off x="0" y="2485492"/>
            <a:ext cx="9144000" cy="3293477"/>
          </a:xfrm>
          <a:prstGeom prst="rect">
            <a:avLst/>
          </a:prstGeom>
        </p:spPr>
      </p:pic>
    </p:spTree>
    <p:extLst>
      <p:ext uri="{BB962C8B-B14F-4D97-AF65-F5344CB8AC3E}">
        <p14:creationId xmlns:p14="http://schemas.microsoft.com/office/powerpoint/2010/main" val="459078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Content Placeholder 2"/>
          <p:cNvSpPr>
            <a:spLocks noGrp="1"/>
          </p:cNvSpPr>
          <p:nvPr>
            <p:ph idx="1"/>
          </p:nvPr>
        </p:nvSpPr>
        <p:spPr/>
        <p:txBody>
          <a:bodyPr/>
          <a:lstStyle/>
          <a:p>
            <a:r>
              <a:rPr lang="en-US" dirty="0" smtClean="0">
                <a:hlinkClick r:id="rId3"/>
              </a:rPr>
              <a:t>Array Math</a:t>
            </a:r>
            <a:endParaRPr lang="en-US" dirty="0" smtClean="0"/>
          </a:p>
          <a:p>
            <a:r>
              <a:rPr lang="en-US" dirty="0" smtClean="0">
                <a:hlinkClick r:id="rId4"/>
              </a:rPr>
              <a:t>Conditionals</a:t>
            </a:r>
            <a:endParaRPr lang="en-US" dirty="0" smtClean="0"/>
          </a:p>
          <a:p>
            <a:r>
              <a:rPr lang="en-US" dirty="0" smtClean="0">
                <a:hlinkClick r:id="rId5"/>
              </a:rPr>
              <a:t>Input and Output</a:t>
            </a:r>
            <a:endParaRPr lang="en-US" dirty="0" smtClean="0"/>
          </a:p>
          <a:p>
            <a:r>
              <a:rPr lang="en-US" dirty="0" smtClean="0">
                <a:hlinkClick r:id="rId6"/>
              </a:rPr>
              <a:t>Lists and Loops</a:t>
            </a:r>
            <a:endParaRPr lang="en-US" dirty="0"/>
          </a:p>
          <a:p>
            <a:endParaRPr lang="en-US" dirty="0" smtClean="0"/>
          </a:p>
          <a:p>
            <a:endParaRPr lang="en-US" dirty="0"/>
          </a:p>
        </p:txBody>
      </p:sp>
    </p:spTree>
    <p:extLst>
      <p:ext uri="{BB962C8B-B14F-4D97-AF65-F5344CB8AC3E}">
        <p14:creationId xmlns:p14="http://schemas.microsoft.com/office/powerpoint/2010/main" val="37385024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a:t>
            </a:r>
            <a:endParaRPr lang="en-GB" dirty="0"/>
          </a:p>
        </p:txBody>
      </p:sp>
      <p:sp>
        <p:nvSpPr>
          <p:cNvPr id="3" name="Content Placeholder 2"/>
          <p:cNvSpPr>
            <a:spLocks noGrp="1"/>
          </p:cNvSpPr>
          <p:nvPr>
            <p:ph idx="1"/>
          </p:nvPr>
        </p:nvSpPr>
        <p:spPr/>
        <p:txBody>
          <a:bodyPr/>
          <a:lstStyle/>
          <a:p>
            <a:pPr marL="0" indent="0">
              <a:buNone/>
            </a:pPr>
            <a:r>
              <a:rPr lang="en-GB" b="1" i="1" dirty="0" smtClean="0"/>
              <a:t>Create</a:t>
            </a:r>
            <a:r>
              <a:rPr lang="en-GB" i="1" dirty="0" smtClean="0"/>
              <a:t> a hand-drawn concept map for something you would teach in 5 minutes</a:t>
            </a:r>
          </a:p>
          <a:p>
            <a:r>
              <a:rPr lang="en-GB" i="1" dirty="0" smtClean="0"/>
              <a:t>Same subject you used for your MCQ?</a:t>
            </a:r>
          </a:p>
          <a:p>
            <a:pPr marL="0" indent="0">
              <a:buNone/>
            </a:pPr>
            <a:endParaRPr lang="en-GB" i="1" dirty="0" smtClean="0"/>
          </a:p>
          <a:p>
            <a:pPr marL="0" indent="0">
              <a:buNone/>
            </a:pPr>
            <a:r>
              <a:rPr lang="en-GB" b="1" i="1" dirty="0" smtClean="0"/>
              <a:t>Swap</a:t>
            </a:r>
            <a:r>
              <a:rPr lang="en-GB" i="1" dirty="0" smtClean="0"/>
              <a:t> with partner, review each other’s maps</a:t>
            </a:r>
          </a:p>
          <a:p>
            <a:r>
              <a:rPr lang="en-GB" i="1" dirty="0" smtClean="0"/>
              <a:t>Do they present concepts or surface detail?</a:t>
            </a:r>
          </a:p>
          <a:p>
            <a:r>
              <a:rPr lang="en-GB" i="1" dirty="0" smtClean="0"/>
              <a:t>Which relationships in partner’s map do you consider concepts and vice versa?</a:t>
            </a:r>
            <a:endParaRPr lang="en-GB" i="1" dirty="0"/>
          </a:p>
        </p:txBody>
      </p:sp>
    </p:spTree>
    <p:extLst>
      <p:ext uri="{BB962C8B-B14F-4D97-AF65-F5344CB8AC3E}">
        <p14:creationId xmlns:p14="http://schemas.microsoft.com/office/powerpoint/2010/main" val="17242424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82557</TotalTime>
  <Words>657</Words>
  <Application>Microsoft Macintosh PowerPoint</Application>
  <PresentationFormat>On-screen Show (4:3)</PresentationFormat>
  <Paragraphs>112</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How are experts different?</vt:lpstr>
      <vt:lpstr>Concept Maps</vt:lpstr>
      <vt:lpstr>Concept Maps</vt:lpstr>
      <vt:lpstr>Concept Maps</vt:lpstr>
      <vt:lpstr>Concept Maps</vt:lpstr>
      <vt:lpstr>Concept Maps</vt:lpstr>
      <vt:lpstr>Other Examples</vt:lpstr>
      <vt:lpstr>Exercise</vt:lpstr>
      <vt:lpstr>The Wonderful World of Concept Maps</vt:lpstr>
      <vt:lpstr>Seven Plus or Minus Two</vt:lpstr>
      <vt:lpstr>Memory Test</vt:lpstr>
      <vt:lpstr>Memory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Crouch</dc:creator>
  <cp:lastModifiedBy>Steve Crouch</cp:lastModifiedBy>
  <cp:revision>1539</cp:revision>
  <dcterms:created xsi:type="dcterms:W3CDTF">2012-08-09T11:11:09Z</dcterms:created>
  <dcterms:modified xsi:type="dcterms:W3CDTF">2016-09-22T08:09:43Z</dcterms:modified>
</cp:coreProperties>
</file>